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Lst>
  <p:sldSz cx="14630400" cy="8229600"/>
  <p:notesSz cx="8229600" cy="14630400"/>
  <p:embeddedFontLst>
    <p:embeddedFont>
      <p:font typeface="Prata" panose="020B0604020202020204" charset="0"/>
      <p:regular r:id="rId16"/>
    </p:embeddedFont>
    <p:embeddedFont>
      <p:font typeface="Raleway"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442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svg"/></Relationships>
</file>

<file path=ppt/slides/_rels/slide8.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svg"/><Relationship Id="rId2" Type="http://schemas.openxmlformats.org/officeDocument/2006/relationships/notesSlide" Target="../notesSlides/notesSlide8.xml"/><Relationship Id="rId16" Type="http://schemas.openxmlformats.org/officeDocument/2006/relationships/image" Target="../media/image41.png"/><Relationship Id="rId20" Type="http://schemas.openxmlformats.org/officeDocument/2006/relationships/image" Target="../media/image45.svg"/><Relationship Id="rId1" Type="http://schemas.openxmlformats.org/officeDocument/2006/relationships/slideLayout" Target="../slideLayouts/slideLayout9.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sv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11204"/>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F2E782"/>
                </a:solidFill>
                <a:latin typeface="Prata" pitchFamily="34" charset="0"/>
                <a:ea typeface="Prata" pitchFamily="34" charset="-122"/>
                <a:cs typeface="Prata" pitchFamily="34" charset="-120"/>
              </a:rPr>
              <a:t>NeuroFleetX - AI-Driven Urban Mobility Optimization</a:t>
            </a:r>
            <a:endParaRPr lang="en-US" sz="3900" dirty="0"/>
          </a:p>
        </p:txBody>
      </p:sp>
      <p:sp>
        <p:nvSpPr>
          <p:cNvPr id="4" name="Text 1"/>
          <p:cNvSpPr/>
          <p:nvPr/>
        </p:nvSpPr>
        <p:spPr>
          <a:xfrm>
            <a:off x="793790" y="3549015"/>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Objective: Apply AI to improve the urban mobility system by optimizing traffic flow, reducing congestion, and improving transportation efficiency through intelligent data analysis and predictive modeling.</a:t>
            </a:r>
            <a:endParaRPr lang="en-US" sz="1550" dirty="0"/>
          </a:p>
        </p:txBody>
      </p:sp>
      <p:sp>
        <p:nvSpPr>
          <p:cNvPr id="5" name="Text 2"/>
          <p:cNvSpPr/>
          <p:nvPr/>
        </p:nvSpPr>
        <p:spPr>
          <a:xfrm>
            <a:off x="793790" y="4724876"/>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Technologies: React (frontend), Spring Boot (backend), MongoDB (database), Tailwind CSS (styling).</a:t>
            </a:r>
            <a:endParaRPr lang="en-US" sz="1550" dirty="0"/>
          </a:p>
        </p:txBody>
      </p:sp>
      <p:sp>
        <p:nvSpPr>
          <p:cNvPr id="6" name="Text 3"/>
          <p:cNvSpPr/>
          <p:nvPr/>
        </p:nvSpPr>
        <p:spPr>
          <a:xfrm>
            <a:off x="793790" y="5583198"/>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Methodology: Agile development framework with two distinct sprints for iterative development and continuous feedback integration.</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03753" y="346353"/>
            <a:ext cx="6004917" cy="393621"/>
          </a:xfrm>
          <a:prstGeom prst="rect">
            <a:avLst/>
          </a:prstGeom>
          <a:noFill/>
          <a:ln/>
        </p:spPr>
        <p:txBody>
          <a:bodyPr wrap="none" lIns="0" tIns="0" rIns="0" bIns="0" rtlCol="0" anchor="t"/>
          <a:lstStyle/>
          <a:p>
            <a:pPr marL="0" indent="0" algn="l">
              <a:lnSpc>
                <a:spcPts val="3050"/>
              </a:lnSpc>
              <a:buNone/>
            </a:pPr>
            <a:r>
              <a:rPr lang="en-US" sz="2450" dirty="0">
                <a:solidFill>
                  <a:srgbClr val="F2E782"/>
                </a:solidFill>
                <a:latin typeface="Prata" pitchFamily="34" charset="0"/>
                <a:ea typeface="Prata" pitchFamily="34" charset="-122"/>
                <a:cs typeface="Prata" pitchFamily="34" charset="-120"/>
              </a:rPr>
              <a:t>Project Output &amp; Results - Screenshot 2</a:t>
            </a:r>
            <a:endParaRPr lang="en-US" sz="2450" dirty="0"/>
          </a:p>
        </p:txBody>
      </p:sp>
      <p:sp>
        <p:nvSpPr>
          <p:cNvPr id="3" name="Text 1"/>
          <p:cNvSpPr/>
          <p:nvPr/>
        </p:nvSpPr>
        <p:spPr>
          <a:xfrm>
            <a:off x="503753" y="991791"/>
            <a:ext cx="13622893" cy="201454"/>
          </a:xfrm>
          <a:prstGeom prst="rect">
            <a:avLst/>
          </a:prstGeom>
          <a:noFill/>
          <a:ln/>
        </p:spPr>
        <p:txBody>
          <a:bodyPr wrap="none" lIns="0" tIns="0" rIns="0" bIns="0" rtlCol="0" anchor="t"/>
          <a:lstStyle/>
          <a:p>
            <a:pPr marL="0" indent="0" algn="l">
              <a:lnSpc>
                <a:spcPts val="1550"/>
              </a:lnSpc>
              <a:buNone/>
            </a:pPr>
            <a:endParaRPr lang="en-US" sz="950" dirty="0"/>
          </a:p>
        </p:txBody>
      </p:sp>
      <p:pic>
        <p:nvPicPr>
          <p:cNvPr id="4" name="Image 0"/>
          <p:cNvPicPr>
            <a:picLocks noChangeAspect="1"/>
          </p:cNvPicPr>
          <p:nvPr/>
        </p:nvPicPr>
        <p:blipFill>
          <a:blip r:embed="rId3"/>
          <a:srcRect/>
          <a:stretch/>
        </p:blipFill>
        <p:spPr>
          <a:xfrm>
            <a:off x="1540303" y="1445062"/>
            <a:ext cx="11549792" cy="550363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03753" y="346353"/>
            <a:ext cx="6007060" cy="393621"/>
          </a:xfrm>
          <a:prstGeom prst="rect">
            <a:avLst/>
          </a:prstGeom>
          <a:noFill/>
          <a:ln/>
        </p:spPr>
        <p:txBody>
          <a:bodyPr wrap="none" lIns="0" tIns="0" rIns="0" bIns="0" rtlCol="0" anchor="t"/>
          <a:lstStyle/>
          <a:p>
            <a:pPr marL="0" indent="0" algn="l">
              <a:lnSpc>
                <a:spcPts val="3050"/>
              </a:lnSpc>
              <a:buNone/>
            </a:pPr>
            <a:r>
              <a:rPr lang="en-US" sz="2450" dirty="0">
                <a:solidFill>
                  <a:srgbClr val="F2E782"/>
                </a:solidFill>
                <a:latin typeface="Prata" pitchFamily="34" charset="0"/>
                <a:ea typeface="Prata" pitchFamily="34" charset="-122"/>
                <a:cs typeface="Prata" pitchFamily="34" charset="-120"/>
              </a:rPr>
              <a:t>Project Output &amp; Results - Screenshot 3</a:t>
            </a:r>
            <a:endParaRPr lang="en-US" sz="2450" dirty="0"/>
          </a:p>
        </p:txBody>
      </p:sp>
      <p:sp>
        <p:nvSpPr>
          <p:cNvPr id="3" name="Text 1"/>
          <p:cNvSpPr/>
          <p:nvPr/>
        </p:nvSpPr>
        <p:spPr>
          <a:xfrm>
            <a:off x="503753" y="991791"/>
            <a:ext cx="13622893" cy="201454"/>
          </a:xfrm>
          <a:prstGeom prst="rect">
            <a:avLst/>
          </a:prstGeom>
          <a:noFill/>
          <a:ln/>
        </p:spPr>
        <p:txBody>
          <a:bodyPr wrap="none" lIns="0" tIns="0" rIns="0" bIns="0" rtlCol="0" anchor="t"/>
          <a:lstStyle/>
          <a:p>
            <a:pPr marL="0" indent="0" algn="l">
              <a:lnSpc>
                <a:spcPts val="1550"/>
              </a:lnSpc>
              <a:buNone/>
            </a:pPr>
            <a:endParaRPr lang="en-US" sz="950" dirty="0"/>
          </a:p>
        </p:txBody>
      </p:sp>
      <p:pic>
        <p:nvPicPr>
          <p:cNvPr id="4" name="Image 0"/>
          <p:cNvPicPr>
            <a:picLocks noChangeAspect="1"/>
          </p:cNvPicPr>
          <p:nvPr/>
        </p:nvPicPr>
        <p:blipFill>
          <a:blip r:embed="rId3"/>
          <a:srcRect/>
          <a:stretch/>
        </p:blipFill>
        <p:spPr>
          <a:xfrm>
            <a:off x="1411297" y="1601847"/>
            <a:ext cx="11807806" cy="563596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D22E36-41DB-6D94-1677-7E5B6C752DD2}"/>
              </a:ext>
            </a:extLst>
          </p:cNvPr>
          <p:cNvSpPr txBox="1"/>
          <p:nvPr/>
        </p:nvSpPr>
        <p:spPr>
          <a:xfrm>
            <a:off x="323385" y="490654"/>
            <a:ext cx="7538225" cy="846386"/>
          </a:xfrm>
          <a:prstGeom prst="rect">
            <a:avLst/>
          </a:prstGeom>
          <a:noFill/>
        </p:spPr>
        <p:txBody>
          <a:bodyPr wrap="square" rtlCol="0">
            <a:spAutoFit/>
          </a:bodyPr>
          <a:lstStyle/>
          <a:p>
            <a:r>
              <a:rPr lang="en-US" sz="2450" dirty="0">
                <a:solidFill>
                  <a:srgbClr val="F2E782"/>
                </a:solidFill>
                <a:latin typeface="Prata" pitchFamily="34" charset="0"/>
                <a:ea typeface="Prata" pitchFamily="34" charset="-122"/>
                <a:cs typeface="Prata" pitchFamily="34" charset="-120"/>
              </a:rPr>
              <a:t>Project Output &amp; Results - Screenshot 4</a:t>
            </a:r>
            <a:endParaRPr lang="en-US" sz="2450" dirty="0"/>
          </a:p>
          <a:p>
            <a:endParaRPr lang="en-IN" sz="2450" dirty="0"/>
          </a:p>
        </p:txBody>
      </p:sp>
      <p:pic>
        <p:nvPicPr>
          <p:cNvPr id="4" name="Picture 3">
            <a:extLst>
              <a:ext uri="{FF2B5EF4-FFF2-40B4-BE49-F238E27FC236}">
                <a16:creationId xmlns:a16="http://schemas.microsoft.com/office/drawing/2014/main" id="{5FF5C056-4D57-6AEC-53E9-6CB64A6A851A}"/>
              </a:ext>
            </a:extLst>
          </p:cNvPr>
          <p:cNvPicPr>
            <a:picLocks noChangeAspect="1"/>
          </p:cNvPicPr>
          <p:nvPr/>
        </p:nvPicPr>
        <p:blipFill>
          <a:blip r:embed="rId2"/>
          <a:stretch>
            <a:fillRect/>
          </a:stretch>
        </p:blipFill>
        <p:spPr>
          <a:xfrm>
            <a:off x="1226634" y="1172099"/>
            <a:ext cx="12248877" cy="5920077"/>
          </a:xfrm>
          <a:prstGeom prst="rect">
            <a:avLst/>
          </a:prstGeom>
        </p:spPr>
      </p:pic>
    </p:spTree>
    <p:extLst>
      <p:ext uri="{BB962C8B-B14F-4D97-AF65-F5344CB8AC3E}">
        <p14:creationId xmlns:p14="http://schemas.microsoft.com/office/powerpoint/2010/main" val="3221643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435775"/>
            <a:ext cx="7763589" cy="620078"/>
          </a:xfrm>
          <a:prstGeom prst="rect">
            <a:avLst/>
          </a:prstGeom>
          <a:noFill/>
          <a:ln/>
        </p:spPr>
        <p:txBody>
          <a:bodyPr wrap="none" lIns="0" tIns="0" rIns="0" bIns="0" rtlCol="0" anchor="t"/>
          <a:lstStyle/>
          <a:p>
            <a:pPr marL="0" indent="0" algn="l">
              <a:lnSpc>
                <a:spcPts val="4850"/>
              </a:lnSpc>
              <a:buNone/>
            </a:pPr>
            <a:r>
              <a:rPr lang="en-US" sz="3900" dirty="0">
                <a:solidFill>
                  <a:srgbClr val="F2E782"/>
                </a:solidFill>
                <a:latin typeface="Prata" pitchFamily="34" charset="0"/>
                <a:ea typeface="Prata" pitchFamily="34" charset="-122"/>
                <a:cs typeface="Prata" pitchFamily="34" charset="-120"/>
              </a:rPr>
              <a:t>Conclusion &amp; Acknowledgement</a:t>
            </a:r>
            <a:endParaRPr lang="en-US" sz="3900" dirty="0"/>
          </a:p>
        </p:txBody>
      </p:sp>
      <p:sp>
        <p:nvSpPr>
          <p:cNvPr id="3" name="Text 1"/>
          <p:cNvSpPr/>
          <p:nvPr/>
        </p:nvSpPr>
        <p:spPr>
          <a:xfrm>
            <a:off x="793790" y="2551867"/>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F2E782"/>
                </a:solidFill>
                <a:latin typeface="Prata" pitchFamily="34" charset="0"/>
                <a:ea typeface="Prata" pitchFamily="34" charset="-122"/>
                <a:cs typeface="Prata" pitchFamily="34" charset="-120"/>
              </a:rPr>
              <a:t>Conclusion</a:t>
            </a:r>
            <a:endParaRPr lang="en-US" sz="2300" dirty="0"/>
          </a:p>
        </p:txBody>
      </p:sp>
      <p:sp>
        <p:nvSpPr>
          <p:cNvPr id="4" name="Text 2"/>
          <p:cNvSpPr/>
          <p:nvPr/>
        </p:nvSpPr>
        <p:spPr>
          <a:xfrm>
            <a:off x="793790" y="3122295"/>
            <a:ext cx="6279356" cy="3492937"/>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NeuroFleetX project stands as a transformative internship experience, successfully demonstrating the practical application of AI in urban mobility optimization. Key achievements include the development of sophisticated predictive models for traffic management, a robust full-stack implementation utilizing React for the frontend, Spring Boot for powerful backend APIs, and MongoDB as a scalable database. The project's successful execution across two agile sprints further highlights effective project management. This experience has significantly refined my skills in AI model integration, full-stack development, and agile methodologies, providing a solid foundation for future endeavors.</a:t>
            </a:r>
            <a:endParaRPr lang="en-US" sz="1550" dirty="0"/>
          </a:p>
        </p:txBody>
      </p:sp>
      <p:sp>
        <p:nvSpPr>
          <p:cNvPr id="5" name="Text 3"/>
          <p:cNvSpPr/>
          <p:nvPr/>
        </p:nvSpPr>
        <p:spPr>
          <a:xfrm>
            <a:off x="7564874" y="2551867"/>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F2E782"/>
                </a:solidFill>
                <a:latin typeface="Prata" pitchFamily="34" charset="0"/>
                <a:ea typeface="Prata" pitchFamily="34" charset="-122"/>
                <a:cs typeface="Prata" pitchFamily="34" charset="-120"/>
              </a:rPr>
              <a:t>Acknowledgement</a:t>
            </a:r>
            <a:endParaRPr lang="en-US" sz="2300" dirty="0"/>
          </a:p>
        </p:txBody>
      </p:sp>
      <p:sp>
        <p:nvSpPr>
          <p:cNvPr id="6" name="Text 4"/>
          <p:cNvSpPr/>
          <p:nvPr/>
        </p:nvSpPr>
        <p:spPr>
          <a:xfrm>
            <a:off x="7564874" y="3122295"/>
            <a:ext cx="6279356" cy="2857857"/>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I express my sincere gratitude to Infosys Springboard for providing this invaluable internship opportunity and fostering a truly collaborative learning environment. My heartfelt thanks go to the mentors for their expert guidance, continuous support, and constructive feedback throughout the project, which were instrumental to its success. This experience offered the unique chance to work on a real-world problem, significantly contributing to my professional development. I am confident that the knowledge and skills gained will profoundly shape my future career endeavors.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60095" y="674370"/>
            <a:ext cx="12309515" cy="593765"/>
          </a:xfrm>
          <a:prstGeom prst="rect">
            <a:avLst/>
          </a:prstGeom>
          <a:noFill/>
          <a:ln/>
        </p:spPr>
        <p:txBody>
          <a:bodyPr wrap="none" lIns="0" tIns="0" rIns="0" bIns="0" rtlCol="0" anchor="t"/>
          <a:lstStyle/>
          <a:p>
            <a:pPr marL="0" indent="0" algn="l">
              <a:lnSpc>
                <a:spcPts val="4650"/>
              </a:lnSpc>
              <a:buNone/>
            </a:pPr>
            <a:r>
              <a:rPr lang="en-US" sz="3700" dirty="0">
                <a:solidFill>
                  <a:srgbClr val="F2E782"/>
                </a:solidFill>
                <a:latin typeface="Prata" pitchFamily="34" charset="0"/>
                <a:ea typeface="Prata" pitchFamily="34" charset="-122"/>
                <a:cs typeface="Prata" pitchFamily="34" charset="-120"/>
              </a:rPr>
              <a:t>NeuroFleetX - AI-Driven Urban Mobility Optimization</a:t>
            </a:r>
            <a:endParaRPr lang="en-US" sz="3700" dirty="0"/>
          </a:p>
        </p:txBody>
      </p:sp>
      <p:sp>
        <p:nvSpPr>
          <p:cNvPr id="3" name="Text 1"/>
          <p:cNvSpPr/>
          <p:nvPr/>
        </p:nvSpPr>
        <p:spPr>
          <a:xfrm>
            <a:off x="760095" y="1648182"/>
            <a:ext cx="13110210" cy="607933"/>
          </a:xfrm>
          <a:prstGeom prst="rect">
            <a:avLst/>
          </a:prstGeom>
          <a:noFill/>
          <a:ln/>
        </p:spPr>
        <p:txBody>
          <a:bodyPr wrap="squar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The NeuroFleetX project leverages cutting-edge Artificial Intelligence to revolutionize urban transportation systems. Through intelligent data analysis and predictive modeling, it aims to optimize traffic flow, significantly reduce congestion, and enhance overall transportation efficiency.</a:t>
            </a:r>
            <a:endParaRPr lang="en-US" sz="1450" dirty="0"/>
          </a:p>
        </p:txBody>
      </p:sp>
      <p:sp>
        <p:nvSpPr>
          <p:cNvPr id="4" name="Shape 2"/>
          <p:cNvSpPr/>
          <p:nvPr/>
        </p:nvSpPr>
        <p:spPr>
          <a:xfrm>
            <a:off x="760095" y="2754868"/>
            <a:ext cx="6460093" cy="2314575"/>
          </a:xfrm>
          <a:prstGeom prst="roundRect">
            <a:avLst>
              <a:gd name="adj" fmla="val 4741"/>
            </a:avLst>
          </a:prstGeom>
          <a:solidFill>
            <a:srgbClr val="1B1C1D"/>
          </a:solidFill>
          <a:ln/>
        </p:spPr>
      </p:sp>
      <p:pic>
        <p:nvPicPr>
          <p:cNvPr id="5" name="Image 0" descr="preencoded.png"/>
          <p:cNvPicPr>
            <a:picLocks noChangeAspect="1"/>
          </p:cNvPicPr>
          <p:nvPr/>
        </p:nvPicPr>
        <p:blipFill>
          <a:blip r:embed="rId3"/>
          <a:stretch>
            <a:fillRect/>
          </a:stretch>
        </p:blipFill>
        <p:spPr>
          <a:xfrm>
            <a:off x="760095" y="2732008"/>
            <a:ext cx="6460093" cy="91440"/>
          </a:xfrm>
          <a:prstGeom prst="rect">
            <a:avLst/>
          </a:prstGeom>
        </p:spPr>
      </p:pic>
      <p:pic>
        <p:nvPicPr>
          <p:cNvPr id="6" name="Image 1" descr="preencoded.png"/>
          <p:cNvPicPr>
            <a:picLocks noChangeAspect="1"/>
          </p:cNvPicPr>
          <p:nvPr/>
        </p:nvPicPr>
        <p:blipFill>
          <a:blip r:embed="rId4"/>
          <a:stretch>
            <a:fillRect/>
          </a:stretch>
        </p:blipFill>
        <p:spPr>
          <a:xfrm>
            <a:off x="3705106" y="2469832"/>
            <a:ext cx="570071" cy="570071"/>
          </a:xfrm>
          <a:prstGeom prst="rect">
            <a:avLst/>
          </a:prstGeom>
        </p:spPr>
      </p:pic>
      <p:pic>
        <p:nvPicPr>
          <p:cNvPr id="7"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6080" y="2640806"/>
            <a:ext cx="228005" cy="228005"/>
          </a:xfrm>
          <a:prstGeom prst="rect">
            <a:avLst/>
          </a:prstGeom>
        </p:spPr>
      </p:pic>
      <p:sp>
        <p:nvSpPr>
          <p:cNvPr id="8" name="Text 3"/>
          <p:cNvSpPr/>
          <p:nvPr/>
        </p:nvSpPr>
        <p:spPr>
          <a:xfrm>
            <a:off x="972979" y="3229928"/>
            <a:ext cx="2375297" cy="296823"/>
          </a:xfrm>
          <a:prstGeom prst="rect">
            <a:avLst/>
          </a:prstGeom>
          <a:noFill/>
          <a:ln/>
        </p:spPr>
        <p:txBody>
          <a:bodyPr wrap="none" lIns="0" tIns="0" rIns="0" bIns="0" rtlCol="0" anchor="t"/>
          <a:lstStyle/>
          <a:p>
            <a:pPr marL="0" indent="0" algn="l">
              <a:lnSpc>
                <a:spcPts val="2300"/>
              </a:lnSpc>
              <a:buNone/>
            </a:pPr>
            <a:r>
              <a:rPr lang="en-US" sz="1850" dirty="0">
                <a:solidFill>
                  <a:srgbClr val="CFCBBF"/>
                </a:solidFill>
                <a:latin typeface="Prata" pitchFamily="34" charset="0"/>
                <a:ea typeface="Prata" pitchFamily="34" charset="-122"/>
                <a:cs typeface="Prata" pitchFamily="34" charset="-120"/>
              </a:rPr>
              <a:t>Project Objective</a:t>
            </a:r>
            <a:endParaRPr lang="en-US" sz="1850" dirty="0"/>
          </a:p>
        </p:txBody>
      </p:sp>
      <p:sp>
        <p:nvSpPr>
          <p:cNvPr id="9" name="Text 4"/>
          <p:cNvSpPr/>
          <p:nvPr/>
        </p:nvSpPr>
        <p:spPr>
          <a:xfrm>
            <a:off x="972979" y="3640693"/>
            <a:ext cx="6034326" cy="911900"/>
          </a:xfrm>
          <a:prstGeom prst="rect">
            <a:avLst/>
          </a:prstGeom>
          <a:noFill/>
          <a:ln/>
        </p:spPr>
        <p:txBody>
          <a:bodyPr wrap="squar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Apply AI to improve urban mobility by optimizing traffic flow, reducing congestion, and improving transportation efficiency through intelligent data analysis and predictive modeling.</a:t>
            </a:r>
            <a:endParaRPr lang="en-US" sz="1450" dirty="0"/>
          </a:p>
        </p:txBody>
      </p:sp>
      <p:sp>
        <p:nvSpPr>
          <p:cNvPr id="10" name="Shape 5"/>
          <p:cNvSpPr/>
          <p:nvPr/>
        </p:nvSpPr>
        <p:spPr>
          <a:xfrm>
            <a:off x="7410212" y="2754868"/>
            <a:ext cx="6460093" cy="2314575"/>
          </a:xfrm>
          <a:prstGeom prst="roundRect">
            <a:avLst>
              <a:gd name="adj" fmla="val 4741"/>
            </a:avLst>
          </a:prstGeom>
          <a:solidFill>
            <a:srgbClr val="1B1C1D"/>
          </a:solidFill>
          <a:ln/>
        </p:spPr>
      </p:sp>
      <p:pic>
        <p:nvPicPr>
          <p:cNvPr id="11" name="Image 3" descr="preencoded.png"/>
          <p:cNvPicPr>
            <a:picLocks noChangeAspect="1"/>
          </p:cNvPicPr>
          <p:nvPr/>
        </p:nvPicPr>
        <p:blipFill>
          <a:blip r:embed="rId3"/>
          <a:stretch>
            <a:fillRect/>
          </a:stretch>
        </p:blipFill>
        <p:spPr>
          <a:xfrm>
            <a:off x="7410212" y="2732008"/>
            <a:ext cx="6460093" cy="91440"/>
          </a:xfrm>
          <a:prstGeom prst="rect">
            <a:avLst/>
          </a:prstGeom>
        </p:spPr>
      </p:pic>
      <p:pic>
        <p:nvPicPr>
          <p:cNvPr id="12" name="Image 4" descr="preencoded.png"/>
          <p:cNvPicPr>
            <a:picLocks noChangeAspect="1"/>
          </p:cNvPicPr>
          <p:nvPr/>
        </p:nvPicPr>
        <p:blipFill>
          <a:blip r:embed="rId4"/>
          <a:stretch>
            <a:fillRect/>
          </a:stretch>
        </p:blipFill>
        <p:spPr>
          <a:xfrm>
            <a:off x="10355223" y="2469832"/>
            <a:ext cx="570071" cy="570071"/>
          </a:xfrm>
          <a:prstGeom prst="rect">
            <a:avLst/>
          </a:prstGeom>
        </p:spPr>
      </p:pic>
      <p:pic>
        <p:nvPicPr>
          <p:cNvPr id="13" name="Image 5"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26197" y="2640806"/>
            <a:ext cx="228005" cy="228005"/>
          </a:xfrm>
          <a:prstGeom prst="rect">
            <a:avLst/>
          </a:prstGeom>
        </p:spPr>
      </p:pic>
      <p:sp>
        <p:nvSpPr>
          <p:cNvPr id="14" name="Text 6"/>
          <p:cNvSpPr/>
          <p:nvPr/>
        </p:nvSpPr>
        <p:spPr>
          <a:xfrm>
            <a:off x="7623096" y="3229928"/>
            <a:ext cx="2375297" cy="296823"/>
          </a:xfrm>
          <a:prstGeom prst="rect">
            <a:avLst/>
          </a:prstGeom>
          <a:noFill/>
          <a:ln/>
        </p:spPr>
        <p:txBody>
          <a:bodyPr wrap="none" lIns="0" tIns="0" rIns="0" bIns="0" rtlCol="0" anchor="t"/>
          <a:lstStyle/>
          <a:p>
            <a:pPr marL="0" indent="0" algn="l">
              <a:lnSpc>
                <a:spcPts val="2300"/>
              </a:lnSpc>
              <a:buNone/>
            </a:pPr>
            <a:r>
              <a:rPr lang="en-US" sz="1850" dirty="0">
                <a:solidFill>
                  <a:srgbClr val="CFCBBF"/>
                </a:solidFill>
                <a:latin typeface="Prata" pitchFamily="34" charset="0"/>
                <a:ea typeface="Prata" pitchFamily="34" charset="-122"/>
                <a:cs typeface="Prata" pitchFamily="34" charset="-120"/>
              </a:rPr>
              <a:t>Key Technologies</a:t>
            </a:r>
            <a:endParaRPr lang="en-US" sz="1850" dirty="0"/>
          </a:p>
        </p:txBody>
      </p:sp>
      <p:sp>
        <p:nvSpPr>
          <p:cNvPr id="15" name="Text 7"/>
          <p:cNvSpPr/>
          <p:nvPr/>
        </p:nvSpPr>
        <p:spPr>
          <a:xfrm>
            <a:off x="7623096" y="3640693"/>
            <a:ext cx="6034326" cy="1215866"/>
          </a:xfrm>
          <a:prstGeom prst="rect">
            <a:avLst/>
          </a:prstGeom>
          <a:noFill/>
          <a:ln/>
        </p:spPr>
        <p:txBody>
          <a:bodyPr wrap="squar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Utilizing a robust tech stack including React for dynamic frontend interfaces, Spring Boot for powerful backend APIs, MongoDB for flexible NoSQL database management, and Tailwind CSS for responsive styling.</a:t>
            </a:r>
            <a:endParaRPr lang="en-US" sz="1450" dirty="0"/>
          </a:p>
        </p:txBody>
      </p:sp>
      <p:sp>
        <p:nvSpPr>
          <p:cNvPr id="16" name="Shape 8"/>
          <p:cNvSpPr/>
          <p:nvPr/>
        </p:nvSpPr>
        <p:spPr>
          <a:xfrm>
            <a:off x="760095" y="5544503"/>
            <a:ext cx="6460093" cy="2010608"/>
          </a:xfrm>
          <a:prstGeom prst="roundRect">
            <a:avLst>
              <a:gd name="adj" fmla="val 5457"/>
            </a:avLst>
          </a:prstGeom>
          <a:solidFill>
            <a:srgbClr val="1B1C1D"/>
          </a:solidFill>
          <a:ln/>
        </p:spPr>
      </p:sp>
      <p:pic>
        <p:nvPicPr>
          <p:cNvPr id="17" name="Image 6" descr="preencoded.png"/>
          <p:cNvPicPr>
            <a:picLocks noChangeAspect="1"/>
          </p:cNvPicPr>
          <p:nvPr/>
        </p:nvPicPr>
        <p:blipFill>
          <a:blip r:embed="rId3"/>
          <a:stretch>
            <a:fillRect/>
          </a:stretch>
        </p:blipFill>
        <p:spPr>
          <a:xfrm>
            <a:off x="760095" y="5521642"/>
            <a:ext cx="6460093" cy="91440"/>
          </a:xfrm>
          <a:prstGeom prst="rect">
            <a:avLst/>
          </a:prstGeom>
        </p:spPr>
      </p:pic>
      <p:pic>
        <p:nvPicPr>
          <p:cNvPr id="18" name="Image 7" descr="preencoded.png"/>
          <p:cNvPicPr>
            <a:picLocks noChangeAspect="1"/>
          </p:cNvPicPr>
          <p:nvPr/>
        </p:nvPicPr>
        <p:blipFill>
          <a:blip r:embed="rId4"/>
          <a:stretch>
            <a:fillRect/>
          </a:stretch>
        </p:blipFill>
        <p:spPr>
          <a:xfrm>
            <a:off x="3705106" y="5259467"/>
            <a:ext cx="570071" cy="570071"/>
          </a:xfrm>
          <a:prstGeom prst="rect">
            <a:avLst/>
          </a:prstGeom>
        </p:spPr>
      </p:pic>
      <p:pic>
        <p:nvPicPr>
          <p:cNvPr id="19" name="Image 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76080" y="5430441"/>
            <a:ext cx="228005" cy="228005"/>
          </a:xfrm>
          <a:prstGeom prst="rect">
            <a:avLst/>
          </a:prstGeom>
        </p:spPr>
      </p:pic>
      <p:sp>
        <p:nvSpPr>
          <p:cNvPr id="20" name="Text 9"/>
          <p:cNvSpPr/>
          <p:nvPr/>
        </p:nvSpPr>
        <p:spPr>
          <a:xfrm>
            <a:off x="972979" y="6019562"/>
            <a:ext cx="2375297" cy="296823"/>
          </a:xfrm>
          <a:prstGeom prst="rect">
            <a:avLst/>
          </a:prstGeom>
          <a:noFill/>
          <a:ln/>
        </p:spPr>
        <p:txBody>
          <a:bodyPr wrap="none" lIns="0" tIns="0" rIns="0" bIns="0" rtlCol="0" anchor="t"/>
          <a:lstStyle/>
          <a:p>
            <a:pPr marL="0" indent="0" algn="l">
              <a:lnSpc>
                <a:spcPts val="2300"/>
              </a:lnSpc>
              <a:buNone/>
            </a:pPr>
            <a:r>
              <a:rPr lang="en-US" sz="1850" dirty="0">
                <a:solidFill>
                  <a:srgbClr val="CFCBBF"/>
                </a:solidFill>
                <a:latin typeface="Prata" pitchFamily="34" charset="0"/>
                <a:ea typeface="Prata" pitchFamily="34" charset="-122"/>
                <a:cs typeface="Prata" pitchFamily="34" charset="-120"/>
              </a:rPr>
              <a:t>Methodology</a:t>
            </a:r>
            <a:endParaRPr lang="en-US" sz="1850" dirty="0"/>
          </a:p>
        </p:txBody>
      </p:sp>
      <p:sp>
        <p:nvSpPr>
          <p:cNvPr id="21" name="Text 10"/>
          <p:cNvSpPr/>
          <p:nvPr/>
        </p:nvSpPr>
        <p:spPr>
          <a:xfrm>
            <a:off x="972979" y="6430328"/>
            <a:ext cx="6034326" cy="911900"/>
          </a:xfrm>
          <a:prstGeom prst="rect">
            <a:avLst/>
          </a:prstGeom>
          <a:noFill/>
          <a:ln/>
        </p:spPr>
        <p:txBody>
          <a:bodyPr wrap="squar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Implemented an Agile development framework with two distinct sprints, ensuring iterative development, continuous feedback integration, and efficient delivery of project milestones.</a:t>
            </a:r>
            <a:endParaRPr lang="en-US" sz="1450" dirty="0"/>
          </a:p>
        </p:txBody>
      </p:sp>
      <p:sp>
        <p:nvSpPr>
          <p:cNvPr id="22" name="Shape 11"/>
          <p:cNvSpPr/>
          <p:nvPr/>
        </p:nvSpPr>
        <p:spPr>
          <a:xfrm>
            <a:off x="7410212" y="5544503"/>
            <a:ext cx="6460093" cy="2010608"/>
          </a:xfrm>
          <a:prstGeom prst="roundRect">
            <a:avLst>
              <a:gd name="adj" fmla="val 5457"/>
            </a:avLst>
          </a:prstGeom>
          <a:solidFill>
            <a:srgbClr val="1B1C1D"/>
          </a:solidFill>
          <a:ln/>
        </p:spPr>
      </p:sp>
      <p:pic>
        <p:nvPicPr>
          <p:cNvPr id="23" name="Image 9" descr="preencoded.png"/>
          <p:cNvPicPr>
            <a:picLocks noChangeAspect="1"/>
          </p:cNvPicPr>
          <p:nvPr/>
        </p:nvPicPr>
        <p:blipFill>
          <a:blip r:embed="rId3"/>
          <a:stretch>
            <a:fillRect/>
          </a:stretch>
        </p:blipFill>
        <p:spPr>
          <a:xfrm>
            <a:off x="7410212" y="5521642"/>
            <a:ext cx="6460093" cy="91440"/>
          </a:xfrm>
          <a:prstGeom prst="rect">
            <a:avLst/>
          </a:prstGeom>
        </p:spPr>
      </p:pic>
      <p:pic>
        <p:nvPicPr>
          <p:cNvPr id="24" name="Image 10" descr="preencoded.png"/>
          <p:cNvPicPr>
            <a:picLocks noChangeAspect="1"/>
          </p:cNvPicPr>
          <p:nvPr/>
        </p:nvPicPr>
        <p:blipFill>
          <a:blip r:embed="rId4"/>
          <a:stretch>
            <a:fillRect/>
          </a:stretch>
        </p:blipFill>
        <p:spPr>
          <a:xfrm>
            <a:off x="10355223" y="5259467"/>
            <a:ext cx="570071" cy="570071"/>
          </a:xfrm>
          <a:prstGeom prst="rect">
            <a:avLst/>
          </a:prstGeom>
        </p:spPr>
      </p:pic>
      <p:pic>
        <p:nvPicPr>
          <p:cNvPr id="25" name="Image 11"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26197" y="5430441"/>
            <a:ext cx="228005" cy="228005"/>
          </a:xfrm>
          <a:prstGeom prst="rect">
            <a:avLst/>
          </a:prstGeom>
        </p:spPr>
      </p:pic>
      <p:sp>
        <p:nvSpPr>
          <p:cNvPr id="26" name="Text 12"/>
          <p:cNvSpPr/>
          <p:nvPr/>
        </p:nvSpPr>
        <p:spPr>
          <a:xfrm>
            <a:off x="7623096" y="6019562"/>
            <a:ext cx="2375297" cy="296823"/>
          </a:xfrm>
          <a:prstGeom prst="rect">
            <a:avLst/>
          </a:prstGeom>
          <a:noFill/>
          <a:ln/>
        </p:spPr>
        <p:txBody>
          <a:bodyPr wrap="none" lIns="0" tIns="0" rIns="0" bIns="0" rtlCol="0" anchor="t"/>
          <a:lstStyle/>
          <a:p>
            <a:pPr marL="0" indent="0" algn="l">
              <a:lnSpc>
                <a:spcPts val="2300"/>
              </a:lnSpc>
              <a:buNone/>
            </a:pPr>
            <a:r>
              <a:rPr lang="en-US" sz="1850" dirty="0">
                <a:solidFill>
                  <a:srgbClr val="CFCBBF"/>
                </a:solidFill>
                <a:latin typeface="Prata" pitchFamily="34" charset="0"/>
                <a:ea typeface="Prata" pitchFamily="34" charset="-122"/>
                <a:cs typeface="Prata" pitchFamily="34" charset="-120"/>
              </a:rPr>
              <a:t>Expected Outcomes</a:t>
            </a:r>
            <a:endParaRPr lang="en-US" sz="1850" dirty="0"/>
          </a:p>
        </p:txBody>
      </p:sp>
      <p:sp>
        <p:nvSpPr>
          <p:cNvPr id="27" name="Text 13"/>
          <p:cNvSpPr/>
          <p:nvPr/>
        </p:nvSpPr>
        <p:spPr>
          <a:xfrm>
            <a:off x="7623096" y="6430328"/>
            <a:ext cx="6034326" cy="911900"/>
          </a:xfrm>
          <a:prstGeom prst="rect">
            <a:avLst/>
          </a:prstGeom>
          <a:noFill/>
          <a:ln/>
        </p:spPr>
        <p:txBody>
          <a:bodyPr wrap="squar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Anticipate a significant improvement in urban mobility, leading to reduced travel times, decreased fuel consumption, lower emissions, and a more sustainable and efficient transportation network.</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31163" y="610314"/>
            <a:ext cx="11688723" cy="571262"/>
          </a:xfrm>
          <a:prstGeom prst="rect">
            <a:avLst/>
          </a:prstGeom>
          <a:noFill/>
          <a:ln/>
        </p:spPr>
        <p:txBody>
          <a:bodyPr wrap="none" lIns="0" tIns="0" rIns="0" bIns="0" rtlCol="0" anchor="t"/>
          <a:lstStyle/>
          <a:p>
            <a:pPr marL="0" indent="0" algn="l">
              <a:lnSpc>
                <a:spcPts val="4450"/>
              </a:lnSpc>
              <a:buNone/>
            </a:pPr>
            <a:r>
              <a:rPr lang="en-US" sz="3550" dirty="0">
                <a:solidFill>
                  <a:srgbClr val="F2E782"/>
                </a:solidFill>
                <a:latin typeface="Prata" pitchFamily="34" charset="0"/>
                <a:ea typeface="Prata" pitchFamily="34" charset="-122"/>
                <a:cs typeface="Prata" pitchFamily="34" charset="-120"/>
              </a:rPr>
              <a:t>NeuroFleetX: AI-Driven Urban Mobility Optimization</a:t>
            </a:r>
            <a:endParaRPr lang="en-US" sz="3550" dirty="0"/>
          </a:p>
        </p:txBody>
      </p:sp>
      <p:sp>
        <p:nvSpPr>
          <p:cNvPr id="3" name="Text 1"/>
          <p:cNvSpPr/>
          <p:nvPr/>
        </p:nvSpPr>
        <p:spPr>
          <a:xfrm>
            <a:off x="731163" y="1547098"/>
            <a:ext cx="13168074" cy="584835"/>
          </a:xfrm>
          <a:prstGeom prst="rect">
            <a:avLst/>
          </a:prstGeom>
          <a:noFill/>
          <a:ln/>
        </p:spPr>
        <p:txBody>
          <a:bodyPr wrap="square" lIns="0" tIns="0" rIns="0" bIns="0" rtlCol="0" anchor="t"/>
          <a:lstStyle/>
          <a:p>
            <a:pPr marL="0" indent="0" algn="l">
              <a:lnSpc>
                <a:spcPts val="2300"/>
              </a:lnSpc>
              <a:buNone/>
            </a:pPr>
            <a:r>
              <a:rPr lang="en-US" sz="1400" dirty="0">
                <a:solidFill>
                  <a:srgbClr val="CFCBBF"/>
                </a:solidFill>
                <a:latin typeface="Raleway" pitchFamily="34" charset="0"/>
                <a:ea typeface="Raleway" pitchFamily="34" charset="-122"/>
                <a:cs typeface="Raleway" pitchFamily="34" charset="-120"/>
              </a:rPr>
              <a:t>This card provides a detailed overview of the NeuroFleetX project, an AI-driven solution developed during my internship to enhance urban mobility. It outlines the project's core components, key objectives, and the technical approach utilized to achieve a smarter, more sustainable transportation network.</a:t>
            </a:r>
            <a:endParaRPr lang="en-US" sz="1400" dirty="0"/>
          </a:p>
        </p:txBody>
      </p:sp>
      <p:sp>
        <p:nvSpPr>
          <p:cNvPr id="4" name="Text 2"/>
          <p:cNvSpPr/>
          <p:nvPr/>
        </p:nvSpPr>
        <p:spPr>
          <a:xfrm>
            <a:off x="731163" y="2520315"/>
            <a:ext cx="2742128" cy="342662"/>
          </a:xfrm>
          <a:prstGeom prst="rect">
            <a:avLst/>
          </a:prstGeom>
          <a:noFill/>
          <a:ln/>
        </p:spPr>
        <p:txBody>
          <a:bodyPr wrap="none" lIns="0" tIns="0" rIns="0" bIns="0" rtlCol="0" anchor="t"/>
          <a:lstStyle/>
          <a:p>
            <a:pPr marL="0" indent="0" algn="l">
              <a:lnSpc>
                <a:spcPts val="2650"/>
              </a:lnSpc>
              <a:buNone/>
            </a:pPr>
            <a:r>
              <a:rPr lang="en-US" sz="2150" dirty="0">
                <a:solidFill>
                  <a:srgbClr val="F2E782"/>
                </a:solidFill>
                <a:latin typeface="Prata" pitchFamily="34" charset="0"/>
                <a:ea typeface="Prata" pitchFamily="34" charset="-122"/>
                <a:cs typeface="Prata" pitchFamily="34" charset="-120"/>
              </a:rPr>
              <a:t>Project Title</a:t>
            </a:r>
            <a:endParaRPr lang="en-US" sz="2150" dirty="0"/>
          </a:p>
        </p:txBody>
      </p:sp>
      <p:sp>
        <p:nvSpPr>
          <p:cNvPr id="5" name="Text 3"/>
          <p:cNvSpPr/>
          <p:nvPr/>
        </p:nvSpPr>
        <p:spPr>
          <a:xfrm>
            <a:off x="731163" y="3045738"/>
            <a:ext cx="6361033" cy="292418"/>
          </a:xfrm>
          <a:prstGeom prst="rect">
            <a:avLst/>
          </a:prstGeom>
          <a:noFill/>
          <a:ln/>
        </p:spPr>
        <p:txBody>
          <a:bodyPr wrap="none" lIns="0" tIns="0" rIns="0" bIns="0" rtlCol="0" anchor="t"/>
          <a:lstStyle/>
          <a:p>
            <a:pPr marL="0" indent="0" algn="l">
              <a:lnSpc>
                <a:spcPts val="2300"/>
              </a:lnSpc>
              <a:buNone/>
            </a:pPr>
            <a:r>
              <a:rPr lang="en-US" sz="1400" dirty="0">
                <a:solidFill>
                  <a:srgbClr val="CFCBBF"/>
                </a:solidFill>
                <a:latin typeface="Raleway" pitchFamily="34" charset="0"/>
                <a:ea typeface="Raleway" pitchFamily="34" charset="-122"/>
                <a:cs typeface="Raleway" pitchFamily="34" charset="-120"/>
              </a:rPr>
              <a:t>NeuroFleetX - AI-Driven Urban Mobility Optimization</a:t>
            </a:r>
            <a:endParaRPr lang="en-US" sz="1400" dirty="0"/>
          </a:p>
        </p:txBody>
      </p:sp>
      <p:sp>
        <p:nvSpPr>
          <p:cNvPr id="6" name="Text 4"/>
          <p:cNvSpPr/>
          <p:nvPr/>
        </p:nvSpPr>
        <p:spPr>
          <a:xfrm>
            <a:off x="731163" y="3520916"/>
            <a:ext cx="2742128" cy="342662"/>
          </a:xfrm>
          <a:prstGeom prst="rect">
            <a:avLst/>
          </a:prstGeom>
          <a:noFill/>
          <a:ln/>
        </p:spPr>
        <p:txBody>
          <a:bodyPr wrap="none" lIns="0" tIns="0" rIns="0" bIns="0" rtlCol="0" anchor="t"/>
          <a:lstStyle/>
          <a:p>
            <a:pPr marL="0" indent="0" algn="l">
              <a:lnSpc>
                <a:spcPts val="2650"/>
              </a:lnSpc>
              <a:buNone/>
            </a:pPr>
            <a:r>
              <a:rPr lang="en-US" sz="2150" dirty="0">
                <a:solidFill>
                  <a:srgbClr val="F2E782"/>
                </a:solidFill>
                <a:latin typeface="Prata" pitchFamily="34" charset="0"/>
                <a:ea typeface="Prata" pitchFamily="34" charset="-122"/>
                <a:cs typeface="Prata" pitchFamily="34" charset="-120"/>
              </a:rPr>
              <a:t>Objective</a:t>
            </a:r>
            <a:endParaRPr lang="en-US" sz="2150" dirty="0"/>
          </a:p>
        </p:txBody>
      </p:sp>
      <p:sp>
        <p:nvSpPr>
          <p:cNvPr id="7" name="Text 5"/>
          <p:cNvSpPr/>
          <p:nvPr/>
        </p:nvSpPr>
        <p:spPr>
          <a:xfrm>
            <a:off x="731163" y="4046339"/>
            <a:ext cx="6361033" cy="1754505"/>
          </a:xfrm>
          <a:prstGeom prst="rect">
            <a:avLst/>
          </a:prstGeom>
          <a:noFill/>
          <a:ln/>
        </p:spPr>
        <p:txBody>
          <a:bodyPr wrap="square" lIns="0" tIns="0" rIns="0" bIns="0" rtlCol="0" anchor="t"/>
          <a:lstStyle/>
          <a:p>
            <a:pPr marL="0" indent="0" algn="l">
              <a:lnSpc>
                <a:spcPts val="2300"/>
              </a:lnSpc>
              <a:buNone/>
            </a:pPr>
            <a:r>
              <a:rPr lang="en-US" sz="1400" dirty="0">
                <a:solidFill>
                  <a:srgbClr val="CFCBBF"/>
                </a:solidFill>
                <a:latin typeface="Raleway" pitchFamily="34" charset="0"/>
                <a:ea typeface="Raleway" pitchFamily="34" charset="-122"/>
                <a:cs typeface="Raleway" pitchFamily="34" charset="-120"/>
              </a:rPr>
              <a:t>The main aim of the NeuroFleetX project is to apply AI to improve the urban mobility system. It aims at optimizing traffic flow, reducing congestion, and improving transportation efficiency by enabling intelligent data analysis and predictive modeling. In other words, NeuroFleetX develops smarter, more sustainable, adaptive urban transport networks through the integration of AI-driven insights for dynamic responses to real-time conditions.</a:t>
            </a:r>
            <a:endParaRPr lang="en-US" sz="1400" dirty="0"/>
          </a:p>
        </p:txBody>
      </p:sp>
      <p:sp>
        <p:nvSpPr>
          <p:cNvPr id="8" name="Text 6"/>
          <p:cNvSpPr/>
          <p:nvPr/>
        </p:nvSpPr>
        <p:spPr>
          <a:xfrm>
            <a:off x="7545824" y="2520315"/>
            <a:ext cx="2742128" cy="342662"/>
          </a:xfrm>
          <a:prstGeom prst="rect">
            <a:avLst/>
          </a:prstGeom>
          <a:noFill/>
          <a:ln/>
        </p:spPr>
        <p:txBody>
          <a:bodyPr wrap="none" lIns="0" tIns="0" rIns="0" bIns="0" rtlCol="0" anchor="t"/>
          <a:lstStyle/>
          <a:p>
            <a:pPr marL="0" indent="0" algn="l">
              <a:lnSpc>
                <a:spcPts val="2650"/>
              </a:lnSpc>
              <a:buNone/>
            </a:pPr>
            <a:r>
              <a:rPr lang="en-US" sz="2150" dirty="0">
                <a:solidFill>
                  <a:srgbClr val="F2E782"/>
                </a:solidFill>
                <a:latin typeface="Prata" pitchFamily="34" charset="0"/>
                <a:ea typeface="Prata" pitchFamily="34" charset="-122"/>
                <a:cs typeface="Prata" pitchFamily="34" charset="-120"/>
              </a:rPr>
              <a:t>Technologies Used</a:t>
            </a:r>
            <a:endParaRPr lang="en-US" sz="2150" dirty="0"/>
          </a:p>
        </p:txBody>
      </p:sp>
      <p:sp>
        <p:nvSpPr>
          <p:cNvPr id="9" name="Text 7"/>
          <p:cNvSpPr/>
          <p:nvPr/>
        </p:nvSpPr>
        <p:spPr>
          <a:xfrm>
            <a:off x="7545824" y="3045738"/>
            <a:ext cx="6361033" cy="584835"/>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CFCBBF"/>
                </a:solidFill>
                <a:latin typeface="Raleway" pitchFamily="34" charset="0"/>
                <a:ea typeface="Raleway" pitchFamily="34" charset="-122"/>
                <a:cs typeface="Raleway" pitchFamily="34" charset="-120"/>
              </a:rPr>
              <a:t>React</a:t>
            </a:r>
            <a:r>
              <a:rPr lang="en-US" sz="1400" dirty="0">
                <a:solidFill>
                  <a:srgbClr val="CFCBBF"/>
                </a:solidFill>
                <a:latin typeface="Raleway" pitchFamily="34" charset="0"/>
                <a:ea typeface="Raleway" pitchFamily="34" charset="-122"/>
                <a:cs typeface="Raleway" pitchFamily="34" charset="-120"/>
              </a:rPr>
              <a:t>: Core JavaScript library for building the dynamic frontend user interfaces.</a:t>
            </a:r>
            <a:endParaRPr lang="en-US" sz="1400" dirty="0"/>
          </a:p>
        </p:txBody>
      </p:sp>
      <p:sp>
        <p:nvSpPr>
          <p:cNvPr id="10" name="Text 8"/>
          <p:cNvSpPr/>
          <p:nvPr/>
        </p:nvSpPr>
        <p:spPr>
          <a:xfrm>
            <a:off x="7545824" y="3694509"/>
            <a:ext cx="6361033" cy="584835"/>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CFCBBF"/>
                </a:solidFill>
                <a:latin typeface="Raleway" pitchFamily="34" charset="0"/>
                <a:ea typeface="Raleway" pitchFamily="34" charset="-122"/>
                <a:cs typeface="Raleway" pitchFamily="34" charset="-120"/>
              </a:rPr>
              <a:t>Spring Boot</a:t>
            </a:r>
            <a:r>
              <a:rPr lang="en-US" sz="1400" dirty="0">
                <a:solidFill>
                  <a:srgbClr val="CFCBBF"/>
                </a:solidFill>
                <a:latin typeface="Raleway" pitchFamily="34" charset="0"/>
                <a:ea typeface="Raleway" pitchFamily="34" charset="-122"/>
                <a:cs typeface="Raleway" pitchFamily="34" charset="-120"/>
              </a:rPr>
              <a:t>: Java-based framework for developing the backend RESTful APIs and services.</a:t>
            </a:r>
            <a:endParaRPr lang="en-US" sz="1400" dirty="0"/>
          </a:p>
        </p:txBody>
      </p:sp>
      <p:sp>
        <p:nvSpPr>
          <p:cNvPr id="11" name="Text 9"/>
          <p:cNvSpPr/>
          <p:nvPr/>
        </p:nvSpPr>
        <p:spPr>
          <a:xfrm>
            <a:off x="7545824" y="4343281"/>
            <a:ext cx="6361033" cy="584835"/>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CFCBBF"/>
                </a:solidFill>
                <a:latin typeface="Raleway" pitchFamily="34" charset="0"/>
                <a:ea typeface="Raleway" pitchFamily="34" charset="-122"/>
                <a:cs typeface="Raleway" pitchFamily="34" charset="-120"/>
              </a:rPr>
              <a:t>MongoDB</a:t>
            </a:r>
            <a:r>
              <a:rPr lang="en-US" sz="1400" dirty="0">
                <a:solidFill>
                  <a:srgbClr val="CFCBBF"/>
                </a:solidFill>
                <a:latin typeface="Raleway" pitchFamily="34" charset="0"/>
                <a:ea typeface="Raleway" pitchFamily="34" charset="-122"/>
                <a:cs typeface="Raleway" pitchFamily="34" charset="-120"/>
              </a:rPr>
              <a:t>: NoSQL database for efficient storage and querying of application data.</a:t>
            </a:r>
            <a:endParaRPr lang="en-US" sz="1400" dirty="0"/>
          </a:p>
        </p:txBody>
      </p:sp>
      <p:sp>
        <p:nvSpPr>
          <p:cNvPr id="12" name="Text 10"/>
          <p:cNvSpPr/>
          <p:nvPr/>
        </p:nvSpPr>
        <p:spPr>
          <a:xfrm>
            <a:off x="7545824" y="4992053"/>
            <a:ext cx="6361033" cy="584835"/>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CFCBBF"/>
                </a:solidFill>
                <a:latin typeface="Raleway" pitchFamily="34" charset="0"/>
                <a:ea typeface="Raleway" pitchFamily="34" charset="-122"/>
                <a:cs typeface="Raleway" pitchFamily="34" charset="-120"/>
              </a:rPr>
              <a:t>Tailwind CSS</a:t>
            </a:r>
            <a:r>
              <a:rPr lang="en-US" sz="1400" dirty="0">
                <a:solidFill>
                  <a:srgbClr val="CFCBBF"/>
                </a:solidFill>
                <a:latin typeface="Raleway" pitchFamily="34" charset="0"/>
                <a:ea typeface="Raleway" pitchFamily="34" charset="-122"/>
                <a:cs typeface="Raleway" pitchFamily="34" charset="-120"/>
              </a:rPr>
              <a:t>: Utility-first CSS framework for responsive and modern styling.</a:t>
            </a:r>
            <a:endParaRPr lang="en-US" sz="1400" dirty="0"/>
          </a:p>
        </p:txBody>
      </p:sp>
      <p:sp>
        <p:nvSpPr>
          <p:cNvPr id="13" name="Text 11"/>
          <p:cNvSpPr/>
          <p:nvPr/>
        </p:nvSpPr>
        <p:spPr>
          <a:xfrm>
            <a:off x="7545824" y="5759648"/>
            <a:ext cx="2742128" cy="342662"/>
          </a:xfrm>
          <a:prstGeom prst="rect">
            <a:avLst/>
          </a:prstGeom>
          <a:noFill/>
          <a:ln/>
        </p:spPr>
        <p:txBody>
          <a:bodyPr wrap="none" lIns="0" tIns="0" rIns="0" bIns="0" rtlCol="0" anchor="t"/>
          <a:lstStyle/>
          <a:p>
            <a:pPr marL="0" indent="0" algn="l">
              <a:lnSpc>
                <a:spcPts val="2650"/>
              </a:lnSpc>
              <a:buNone/>
            </a:pPr>
            <a:r>
              <a:rPr lang="en-US" sz="2150" dirty="0">
                <a:solidFill>
                  <a:srgbClr val="F2E782"/>
                </a:solidFill>
                <a:latin typeface="Prata" pitchFamily="34" charset="0"/>
                <a:ea typeface="Prata" pitchFamily="34" charset="-122"/>
                <a:cs typeface="Prata" pitchFamily="34" charset="-120"/>
              </a:rPr>
              <a:t>Methodology</a:t>
            </a:r>
            <a:endParaRPr lang="en-US" sz="2150" dirty="0"/>
          </a:p>
        </p:txBody>
      </p:sp>
      <p:sp>
        <p:nvSpPr>
          <p:cNvPr id="14" name="Text 12"/>
          <p:cNvSpPr/>
          <p:nvPr/>
        </p:nvSpPr>
        <p:spPr>
          <a:xfrm>
            <a:off x="7545824" y="6285071"/>
            <a:ext cx="6361033" cy="1169670"/>
          </a:xfrm>
          <a:prstGeom prst="rect">
            <a:avLst/>
          </a:prstGeom>
          <a:noFill/>
          <a:ln/>
        </p:spPr>
        <p:txBody>
          <a:bodyPr wrap="square" lIns="0" tIns="0" rIns="0" bIns="0" rtlCol="0" anchor="t"/>
          <a:lstStyle/>
          <a:p>
            <a:pPr marL="0" indent="0" algn="l">
              <a:lnSpc>
                <a:spcPts val="2300"/>
              </a:lnSpc>
              <a:buNone/>
            </a:pPr>
            <a:r>
              <a:rPr lang="en-US" sz="1400" dirty="0">
                <a:solidFill>
                  <a:srgbClr val="CFCBBF"/>
                </a:solidFill>
                <a:latin typeface="Raleway" pitchFamily="34" charset="0"/>
                <a:ea typeface="Raleway" pitchFamily="34" charset="-122"/>
                <a:cs typeface="Raleway" pitchFamily="34" charset="-120"/>
              </a:rPr>
              <a:t>The project adopted an Agile development framework, structured into two distinct sprints. This approach allowed for iterative development, continuous integration of feedback, and adaptive planning, ensuring alignment with project goals and stakeholder expectations.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0334" y="530543"/>
            <a:ext cx="13089731" cy="1203722"/>
          </a:xfrm>
          <a:prstGeom prst="rect">
            <a:avLst/>
          </a:prstGeom>
          <a:noFill/>
          <a:ln/>
        </p:spPr>
        <p:txBody>
          <a:bodyPr wrap="square" lIns="0" tIns="0" rIns="0" bIns="0" rtlCol="0" anchor="t"/>
          <a:lstStyle/>
          <a:p>
            <a:pPr marL="0" indent="0" algn="l">
              <a:lnSpc>
                <a:spcPts val="4700"/>
              </a:lnSpc>
              <a:buNone/>
            </a:pPr>
            <a:r>
              <a:rPr lang="en-US" sz="3750" dirty="0">
                <a:solidFill>
                  <a:srgbClr val="F2E782"/>
                </a:solidFill>
                <a:latin typeface="Prata" pitchFamily="34" charset="0"/>
                <a:ea typeface="Prata" pitchFamily="34" charset="-122"/>
                <a:cs typeface="Prata" pitchFamily="34" charset="-120"/>
              </a:rPr>
              <a:t>NeuroFleetX - AI-Driven Urban Mobility Optimization: Sprint 1 Execution</a:t>
            </a:r>
            <a:endParaRPr lang="en-US" sz="3750" dirty="0"/>
          </a:p>
        </p:txBody>
      </p:sp>
      <p:sp>
        <p:nvSpPr>
          <p:cNvPr id="3" name="Text 1"/>
          <p:cNvSpPr/>
          <p:nvPr/>
        </p:nvSpPr>
        <p:spPr>
          <a:xfrm>
            <a:off x="770334" y="2119432"/>
            <a:ext cx="13089731" cy="924401"/>
          </a:xfrm>
          <a:prstGeom prst="rect">
            <a:avLst/>
          </a:prstGeom>
          <a:noFill/>
          <a:ln/>
        </p:spPr>
        <p:txBody>
          <a:bodyPr wrap="square" lIns="0" tIns="0" rIns="0" bIns="0" rtlCol="0" anchor="t"/>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Sprint 1 focused on laying the foundational data processing and initial visualization for the NeuroFleetX project. This period was crucial for developing the core functionalities to optimize urban mobility by applying AI, reducing congestion, and improving transportation efficiency through intelligent data analysis and predictive modeling.</a:t>
            </a:r>
            <a:endParaRPr lang="en-US" sz="1500" dirty="0"/>
          </a:p>
        </p:txBody>
      </p:sp>
      <p:sp>
        <p:nvSpPr>
          <p:cNvPr id="4" name="Text 2"/>
          <p:cNvSpPr/>
          <p:nvPr/>
        </p:nvSpPr>
        <p:spPr>
          <a:xfrm>
            <a:off x="770334" y="3452932"/>
            <a:ext cx="3850124" cy="360998"/>
          </a:xfrm>
          <a:prstGeom prst="rect">
            <a:avLst/>
          </a:prstGeom>
          <a:noFill/>
          <a:ln/>
        </p:spPr>
        <p:txBody>
          <a:bodyPr wrap="none" lIns="0" tIns="0" rIns="0" bIns="0" rtlCol="0" anchor="t"/>
          <a:lstStyle/>
          <a:p>
            <a:pPr marL="0" indent="0" algn="l">
              <a:lnSpc>
                <a:spcPts val="2800"/>
              </a:lnSpc>
              <a:buNone/>
            </a:pPr>
            <a:r>
              <a:rPr lang="en-US" sz="2250" dirty="0">
                <a:solidFill>
                  <a:srgbClr val="F2E782"/>
                </a:solidFill>
                <a:latin typeface="Prata" pitchFamily="34" charset="0"/>
                <a:ea typeface="Prata" pitchFamily="34" charset="-122"/>
                <a:cs typeface="Prata" pitchFamily="34" charset="-120"/>
              </a:rPr>
              <a:t>Core AI Data Analysis Logic</a:t>
            </a:r>
            <a:endParaRPr lang="en-US" sz="2250" dirty="0"/>
          </a:p>
        </p:txBody>
      </p:sp>
      <p:sp>
        <p:nvSpPr>
          <p:cNvPr id="5" name="Text 3"/>
          <p:cNvSpPr/>
          <p:nvPr/>
        </p:nvSpPr>
        <p:spPr>
          <a:xfrm>
            <a:off x="770334" y="4006453"/>
            <a:ext cx="6309955" cy="1540669"/>
          </a:xfrm>
          <a:prstGeom prst="rect">
            <a:avLst/>
          </a:prstGeom>
          <a:noFill/>
          <a:ln/>
        </p:spPr>
        <p:txBody>
          <a:bodyPr wrap="square" lIns="0" tIns="0" rIns="0" bIns="0" rtlCol="0" anchor="t"/>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Implemented sophisticated AI algorithms for analyzing extensive urban mobility datasets, focusing on traffic flow patterns, congestion hotspots, and predictive modeling for optimization. This involved processing vast amounts of data to derive actionable insights for NeuroFleetX.</a:t>
            </a:r>
            <a:endParaRPr lang="en-US" sz="1500" dirty="0"/>
          </a:p>
        </p:txBody>
      </p:sp>
      <p:sp>
        <p:nvSpPr>
          <p:cNvPr id="6" name="Text 4"/>
          <p:cNvSpPr/>
          <p:nvPr/>
        </p:nvSpPr>
        <p:spPr>
          <a:xfrm>
            <a:off x="770334" y="5739646"/>
            <a:ext cx="4619506" cy="360998"/>
          </a:xfrm>
          <a:prstGeom prst="rect">
            <a:avLst/>
          </a:prstGeom>
          <a:noFill/>
          <a:ln/>
        </p:spPr>
        <p:txBody>
          <a:bodyPr wrap="none" lIns="0" tIns="0" rIns="0" bIns="0" rtlCol="0" anchor="t"/>
          <a:lstStyle/>
          <a:p>
            <a:pPr marL="0" indent="0" algn="l">
              <a:lnSpc>
                <a:spcPts val="2800"/>
              </a:lnSpc>
              <a:buNone/>
            </a:pPr>
            <a:r>
              <a:rPr lang="en-US" sz="2250" dirty="0">
                <a:solidFill>
                  <a:srgbClr val="F2E782"/>
                </a:solidFill>
                <a:latin typeface="Prata" pitchFamily="34" charset="0"/>
                <a:ea typeface="Prata" pitchFamily="34" charset="-122"/>
                <a:cs typeface="Prata" pitchFamily="34" charset="-120"/>
              </a:rPr>
              <a:t>Initial Urban Mobility Dashboard</a:t>
            </a:r>
            <a:endParaRPr lang="en-US" sz="2250" dirty="0"/>
          </a:p>
        </p:txBody>
      </p:sp>
      <p:sp>
        <p:nvSpPr>
          <p:cNvPr id="7" name="Text 5"/>
          <p:cNvSpPr/>
          <p:nvPr/>
        </p:nvSpPr>
        <p:spPr>
          <a:xfrm>
            <a:off x="770334" y="6293167"/>
            <a:ext cx="6309955" cy="1232535"/>
          </a:xfrm>
          <a:prstGeom prst="rect">
            <a:avLst/>
          </a:prstGeom>
          <a:noFill/>
          <a:ln/>
        </p:spPr>
        <p:txBody>
          <a:bodyPr wrap="square" lIns="0" tIns="0" rIns="0" bIns="0" rtlCol="0" anchor="t"/>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Designed and built preliminary dashboards to visualize key urban mobility metrics and AI-driven insights. These initial dashboards provided a clear overview of traffic efficiency, predicted congestion, and potential optimization areas within the NeuroFleetX system.</a:t>
            </a:r>
            <a:endParaRPr lang="en-US" sz="1500" dirty="0"/>
          </a:p>
        </p:txBody>
      </p:sp>
      <p:sp>
        <p:nvSpPr>
          <p:cNvPr id="8" name="Text 6"/>
          <p:cNvSpPr/>
          <p:nvPr/>
        </p:nvSpPr>
        <p:spPr>
          <a:xfrm>
            <a:off x="7557730" y="3452932"/>
            <a:ext cx="4915853" cy="360998"/>
          </a:xfrm>
          <a:prstGeom prst="rect">
            <a:avLst/>
          </a:prstGeom>
          <a:noFill/>
          <a:ln/>
        </p:spPr>
        <p:txBody>
          <a:bodyPr wrap="none" lIns="0" tIns="0" rIns="0" bIns="0" rtlCol="0" anchor="t"/>
          <a:lstStyle/>
          <a:p>
            <a:pPr marL="0" indent="0" algn="l">
              <a:lnSpc>
                <a:spcPts val="2800"/>
              </a:lnSpc>
              <a:buNone/>
            </a:pPr>
            <a:r>
              <a:rPr lang="en-US" sz="2250" dirty="0">
                <a:solidFill>
                  <a:srgbClr val="F2E782"/>
                </a:solidFill>
                <a:latin typeface="Prata" pitchFamily="34" charset="0"/>
                <a:ea typeface="Prata" pitchFamily="34" charset="-122"/>
                <a:cs typeface="Prata" pitchFamily="34" charset="-120"/>
              </a:rPr>
              <a:t>Backend APIs &amp; System Integration</a:t>
            </a:r>
            <a:endParaRPr lang="en-US" sz="2250" dirty="0"/>
          </a:p>
        </p:txBody>
      </p:sp>
      <p:sp>
        <p:nvSpPr>
          <p:cNvPr id="9" name="Text 7"/>
          <p:cNvSpPr/>
          <p:nvPr/>
        </p:nvSpPr>
        <p:spPr>
          <a:xfrm>
            <a:off x="7557730" y="4006453"/>
            <a:ext cx="6309955" cy="1232535"/>
          </a:xfrm>
          <a:prstGeom prst="rect">
            <a:avLst/>
          </a:prstGeom>
          <a:noFill/>
          <a:ln/>
        </p:spPr>
        <p:txBody>
          <a:bodyPr wrap="square" lIns="0" tIns="0" rIns="0" bIns="0" rtlCol="0" anchor="t"/>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Developed robust RESTful APIs using </a:t>
            </a:r>
            <a:r>
              <a:rPr lang="en-US" sz="1500" b="1" dirty="0">
                <a:solidFill>
                  <a:srgbClr val="CFCBBF"/>
                </a:solidFill>
                <a:latin typeface="Raleway" pitchFamily="34" charset="0"/>
                <a:ea typeface="Raleway" pitchFamily="34" charset="-122"/>
                <a:cs typeface="Raleway" pitchFamily="34" charset="-120"/>
              </a:rPr>
              <a:t>Spring Boot</a:t>
            </a:r>
            <a:r>
              <a:rPr lang="en-US" sz="1500" dirty="0">
                <a:solidFill>
                  <a:srgbClr val="CFCBBF"/>
                </a:solidFill>
                <a:latin typeface="Raleway" pitchFamily="34" charset="0"/>
                <a:ea typeface="Raleway" pitchFamily="34" charset="-122"/>
                <a:cs typeface="Raleway" pitchFamily="34" charset="-120"/>
              </a:rPr>
              <a:t> to facilitate seamless data exchange between AI models, the </a:t>
            </a:r>
            <a:r>
              <a:rPr lang="en-US" sz="1500" b="1" dirty="0">
                <a:solidFill>
                  <a:srgbClr val="CFCBBF"/>
                </a:solidFill>
                <a:latin typeface="Raleway" pitchFamily="34" charset="0"/>
                <a:ea typeface="Raleway" pitchFamily="34" charset="-122"/>
                <a:cs typeface="Raleway" pitchFamily="34" charset="-120"/>
              </a:rPr>
              <a:t>React</a:t>
            </a:r>
            <a:r>
              <a:rPr lang="en-US" sz="1500" dirty="0">
                <a:solidFill>
                  <a:srgbClr val="CFCBBF"/>
                </a:solidFill>
                <a:latin typeface="Raleway" pitchFamily="34" charset="0"/>
                <a:ea typeface="Raleway" pitchFamily="34" charset="-122"/>
                <a:cs typeface="Raleway" pitchFamily="34" charset="-120"/>
              </a:rPr>
              <a:t> frontend, and various urban data sources. These APIs ensured efficient communication and integration across the NeuroFleetX ecosystem.</a:t>
            </a:r>
            <a:endParaRPr lang="en-US" sz="1500" dirty="0"/>
          </a:p>
        </p:txBody>
      </p:sp>
      <p:sp>
        <p:nvSpPr>
          <p:cNvPr id="10" name="Text 8"/>
          <p:cNvSpPr/>
          <p:nvPr/>
        </p:nvSpPr>
        <p:spPr>
          <a:xfrm>
            <a:off x="7557730" y="5431512"/>
            <a:ext cx="4120158" cy="360998"/>
          </a:xfrm>
          <a:prstGeom prst="rect">
            <a:avLst/>
          </a:prstGeom>
          <a:noFill/>
          <a:ln/>
        </p:spPr>
        <p:txBody>
          <a:bodyPr wrap="none" lIns="0" tIns="0" rIns="0" bIns="0" rtlCol="0" anchor="t"/>
          <a:lstStyle/>
          <a:p>
            <a:pPr marL="0" indent="0" algn="l">
              <a:lnSpc>
                <a:spcPts val="2800"/>
              </a:lnSpc>
              <a:buNone/>
            </a:pPr>
            <a:r>
              <a:rPr lang="en-US" sz="2250" dirty="0">
                <a:solidFill>
                  <a:srgbClr val="F2E782"/>
                </a:solidFill>
                <a:latin typeface="Prata" pitchFamily="34" charset="0"/>
                <a:ea typeface="Prata" pitchFamily="34" charset="-122"/>
                <a:cs typeface="Prata" pitchFamily="34" charset="-120"/>
              </a:rPr>
              <a:t>AI Model Output &amp; Validation</a:t>
            </a:r>
            <a:endParaRPr lang="en-US" sz="2250" dirty="0"/>
          </a:p>
        </p:txBody>
      </p:sp>
      <p:sp>
        <p:nvSpPr>
          <p:cNvPr id="11" name="Text 9"/>
          <p:cNvSpPr/>
          <p:nvPr/>
        </p:nvSpPr>
        <p:spPr>
          <a:xfrm>
            <a:off x="7557730" y="5985034"/>
            <a:ext cx="6309955" cy="1232535"/>
          </a:xfrm>
          <a:prstGeom prst="rect">
            <a:avLst/>
          </a:prstGeom>
          <a:noFill/>
          <a:ln/>
        </p:spPr>
        <p:txBody>
          <a:bodyPr wrap="square" lIns="0" tIns="0" rIns="0" bIns="0" rtlCol="0" anchor="t"/>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Generated initial outputs from AI models, rigorously validating their predictions against real-world urban mobility data. This step was critical for ensuring the accuracy and reliability of the AI-driven optimizations that are central to the NeuroFleetX project.</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79327"/>
            <a:ext cx="12858869" cy="620078"/>
          </a:xfrm>
          <a:prstGeom prst="rect">
            <a:avLst/>
          </a:prstGeom>
          <a:noFill/>
          <a:ln/>
        </p:spPr>
        <p:txBody>
          <a:bodyPr wrap="none" lIns="0" tIns="0" rIns="0" bIns="0" rtlCol="0" anchor="t"/>
          <a:lstStyle/>
          <a:p>
            <a:pPr marL="0" indent="0" algn="l">
              <a:lnSpc>
                <a:spcPts val="4850"/>
              </a:lnSpc>
              <a:buNone/>
            </a:pPr>
            <a:r>
              <a:rPr lang="en-US" sz="3900" dirty="0">
                <a:solidFill>
                  <a:srgbClr val="F2E782"/>
                </a:solidFill>
                <a:latin typeface="Prata" pitchFamily="34" charset="0"/>
                <a:ea typeface="Prata" pitchFamily="34" charset="-122"/>
                <a:cs typeface="Prata" pitchFamily="34" charset="-120"/>
              </a:rPr>
              <a:t>NeuroFleetX - AI-Driven Urban Mobility Optimization</a:t>
            </a:r>
            <a:endParaRPr lang="en-US" sz="3900" dirty="0"/>
          </a:p>
        </p:txBody>
      </p:sp>
      <p:sp>
        <p:nvSpPr>
          <p:cNvPr id="3" name="Text 1"/>
          <p:cNvSpPr/>
          <p:nvPr/>
        </p:nvSpPr>
        <p:spPr>
          <a:xfrm>
            <a:off x="793790" y="2296239"/>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NeuroFleetX aims to apply advanced AI techniques to revolutionize urban mobility systems. Our objective is to optimize traffic flow, significantly reduce congestion, and ultimately improve transportation efficiency through intelligent data analysis and predictive modeling.</a:t>
            </a:r>
            <a:endParaRPr lang="en-US" sz="15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8204" y="3160633"/>
            <a:ext cx="297656" cy="297656"/>
          </a:xfrm>
          <a:prstGeom prst="rect">
            <a:avLst/>
          </a:prstGeom>
        </p:spPr>
      </p:pic>
      <p:sp>
        <p:nvSpPr>
          <p:cNvPr id="5" name="Text 2"/>
          <p:cNvSpPr/>
          <p:nvPr/>
        </p:nvSpPr>
        <p:spPr>
          <a:xfrm>
            <a:off x="1438632" y="3154561"/>
            <a:ext cx="2737604"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Core Technology Stack</a:t>
            </a:r>
            <a:endParaRPr lang="en-US" sz="1950" dirty="0"/>
          </a:p>
        </p:txBody>
      </p:sp>
      <p:sp>
        <p:nvSpPr>
          <p:cNvPr id="6" name="Text 3"/>
          <p:cNvSpPr/>
          <p:nvPr/>
        </p:nvSpPr>
        <p:spPr>
          <a:xfrm>
            <a:off x="1438632" y="3583781"/>
            <a:ext cx="5752505" cy="127015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Utilized a robust technology stack including </a:t>
            </a:r>
            <a:r>
              <a:rPr lang="en-US" sz="1550" b="1" dirty="0">
                <a:solidFill>
                  <a:srgbClr val="CFCBBF"/>
                </a:solidFill>
                <a:latin typeface="Raleway" pitchFamily="34" charset="0"/>
                <a:ea typeface="Raleway" pitchFamily="34" charset="-122"/>
                <a:cs typeface="Raleway" pitchFamily="34" charset="-120"/>
              </a:rPr>
              <a:t>React</a:t>
            </a:r>
            <a:r>
              <a:rPr lang="en-US" sz="1550" dirty="0">
                <a:solidFill>
                  <a:srgbClr val="CFCBBF"/>
                </a:solidFill>
                <a:latin typeface="Raleway" pitchFamily="34" charset="0"/>
                <a:ea typeface="Raleway" pitchFamily="34" charset="-122"/>
                <a:cs typeface="Raleway" pitchFamily="34" charset="-120"/>
              </a:rPr>
              <a:t> for dynamic frontend interfaces, </a:t>
            </a:r>
            <a:r>
              <a:rPr lang="en-US" sz="1550" b="1" dirty="0">
                <a:solidFill>
                  <a:srgbClr val="CFCBBF"/>
                </a:solidFill>
                <a:latin typeface="Raleway" pitchFamily="34" charset="0"/>
                <a:ea typeface="Raleway" pitchFamily="34" charset="-122"/>
                <a:cs typeface="Raleway" pitchFamily="34" charset="-120"/>
              </a:rPr>
              <a:t>Spring Boot</a:t>
            </a:r>
            <a:r>
              <a:rPr lang="en-US" sz="1550" dirty="0">
                <a:solidFill>
                  <a:srgbClr val="CFCBBF"/>
                </a:solidFill>
                <a:latin typeface="Raleway" pitchFamily="34" charset="0"/>
                <a:ea typeface="Raleway" pitchFamily="34" charset="-122"/>
                <a:cs typeface="Raleway" pitchFamily="34" charset="-120"/>
              </a:rPr>
              <a:t> for scalable backend APIs, </a:t>
            </a:r>
            <a:r>
              <a:rPr lang="en-US" sz="1550" b="1" dirty="0">
                <a:solidFill>
                  <a:srgbClr val="CFCBBF"/>
                </a:solidFill>
                <a:latin typeface="Raleway" pitchFamily="34" charset="0"/>
                <a:ea typeface="Raleway" pitchFamily="34" charset="-122"/>
                <a:cs typeface="Raleway" pitchFamily="34" charset="-120"/>
              </a:rPr>
              <a:t>MongoDB</a:t>
            </a:r>
            <a:r>
              <a:rPr lang="en-US" sz="1550" dirty="0">
                <a:solidFill>
                  <a:srgbClr val="CFCBBF"/>
                </a:solidFill>
                <a:latin typeface="Raleway" pitchFamily="34" charset="0"/>
                <a:ea typeface="Raleway" pitchFamily="34" charset="-122"/>
                <a:cs typeface="Raleway" pitchFamily="34" charset="-120"/>
              </a:rPr>
              <a:t> for flexible NoSQL data storage, and </a:t>
            </a:r>
            <a:r>
              <a:rPr lang="en-US" sz="1550" b="1" dirty="0">
                <a:solidFill>
                  <a:srgbClr val="CFCBBF"/>
                </a:solidFill>
                <a:latin typeface="Raleway" pitchFamily="34" charset="0"/>
                <a:ea typeface="Raleway" pitchFamily="34" charset="-122"/>
                <a:cs typeface="Raleway" pitchFamily="34" charset="-120"/>
              </a:rPr>
              <a:t>Tailwind CSS</a:t>
            </a:r>
            <a:r>
              <a:rPr lang="en-US" sz="1550" dirty="0">
                <a:solidFill>
                  <a:srgbClr val="CFCBBF"/>
                </a:solidFill>
                <a:latin typeface="Raleway" pitchFamily="34" charset="0"/>
                <a:ea typeface="Raleway" pitchFamily="34" charset="-122"/>
                <a:cs typeface="Raleway" pitchFamily="34" charset="-120"/>
              </a:rPr>
              <a:t> for responsive and modern styling.</a:t>
            </a:r>
            <a:endParaRPr lang="en-US" sz="1550" dirty="0"/>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3558" y="3160633"/>
            <a:ext cx="297656" cy="297656"/>
          </a:xfrm>
          <a:prstGeom prst="rect">
            <a:avLst/>
          </a:prstGeom>
        </p:spPr>
      </p:pic>
      <p:sp>
        <p:nvSpPr>
          <p:cNvPr id="8" name="Text 4"/>
          <p:cNvSpPr/>
          <p:nvPr/>
        </p:nvSpPr>
        <p:spPr>
          <a:xfrm>
            <a:off x="8083987" y="3154561"/>
            <a:ext cx="3704273"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Agile Development Framework</a:t>
            </a:r>
            <a:endParaRPr lang="en-US" sz="1950" dirty="0"/>
          </a:p>
        </p:txBody>
      </p:sp>
      <p:sp>
        <p:nvSpPr>
          <p:cNvPr id="9" name="Text 5"/>
          <p:cNvSpPr/>
          <p:nvPr/>
        </p:nvSpPr>
        <p:spPr>
          <a:xfrm>
            <a:off x="8083987" y="3583781"/>
            <a:ext cx="5752624" cy="127015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Adopted an </a:t>
            </a:r>
            <a:r>
              <a:rPr lang="en-US" sz="1550" b="1" dirty="0">
                <a:solidFill>
                  <a:srgbClr val="CFCBBF"/>
                </a:solidFill>
                <a:latin typeface="Raleway" pitchFamily="34" charset="0"/>
                <a:ea typeface="Raleway" pitchFamily="34" charset="-122"/>
                <a:cs typeface="Raleway" pitchFamily="34" charset="-120"/>
              </a:rPr>
              <a:t>Agile development framework</a:t>
            </a:r>
            <a:r>
              <a:rPr lang="en-US" sz="1550" dirty="0">
                <a:solidFill>
                  <a:srgbClr val="CFCBBF"/>
                </a:solidFill>
                <a:latin typeface="Raleway" pitchFamily="34" charset="0"/>
                <a:ea typeface="Raleway" pitchFamily="34" charset="-122"/>
                <a:cs typeface="Raleway" pitchFamily="34" charset="-120"/>
              </a:rPr>
              <a:t> featuring two distinct sprints, ensuring iterative development, continuous feedback integration, and rapid adaptation to evolving project requirements.</a:t>
            </a:r>
            <a:endParaRPr lang="en-US" sz="1550" dirty="0"/>
          </a:p>
        </p:txBody>
      </p:sp>
      <p:pic>
        <p:nvPicPr>
          <p:cNvPr id="10"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8204" y="5256848"/>
            <a:ext cx="297656" cy="297656"/>
          </a:xfrm>
          <a:prstGeom prst="rect">
            <a:avLst/>
          </a:prstGeom>
        </p:spPr>
      </p:pic>
      <p:sp>
        <p:nvSpPr>
          <p:cNvPr id="11" name="Text 6"/>
          <p:cNvSpPr/>
          <p:nvPr/>
        </p:nvSpPr>
        <p:spPr>
          <a:xfrm>
            <a:off x="1438632" y="5250775"/>
            <a:ext cx="3058239"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Traffic Flow Optimization</a:t>
            </a:r>
            <a:endParaRPr lang="en-US" sz="1950" dirty="0"/>
          </a:p>
        </p:txBody>
      </p:sp>
      <p:sp>
        <p:nvSpPr>
          <p:cNvPr id="12" name="Text 7"/>
          <p:cNvSpPr/>
          <p:nvPr/>
        </p:nvSpPr>
        <p:spPr>
          <a:xfrm>
            <a:off x="1438632" y="5679996"/>
            <a:ext cx="5752505" cy="127015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Implemented advanced AI algorithms for </a:t>
            </a:r>
            <a:r>
              <a:rPr lang="en-US" sz="1550" b="1" dirty="0">
                <a:solidFill>
                  <a:srgbClr val="CFCBBF"/>
                </a:solidFill>
                <a:latin typeface="Raleway" pitchFamily="34" charset="0"/>
                <a:ea typeface="Raleway" pitchFamily="34" charset="-122"/>
                <a:cs typeface="Raleway" pitchFamily="34" charset="-120"/>
              </a:rPr>
              <a:t>real-time traffic flow optimization</a:t>
            </a:r>
            <a:r>
              <a:rPr lang="en-US" sz="1550" dirty="0">
                <a:solidFill>
                  <a:srgbClr val="CFCBBF"/>
                </a:solidFill>
                <a:latin typeface="Raleway" pitchFamily="34" charset="0"/>
                <a:ea typeface="Raleway" pitchFamily="34" charset="-122"/>
                <a:cs typeface="Raleway" pitchFamily="34" charset="-120"/>
              </a:rPr>
              <a:t> and congestion reduction, analyzing urban data to suggest dynamic routing and resource allocation strategies.</a:t>
            </a:r>
            <a:endParaRPr lang="en-US" sz="1550" dirty="0"/>
          </a:p>
        </p:txBody>
      </p:sp>
      <p:pic>
        <p:nvPicPr>
          <p:cNvPr id="13"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3558" y="5256848"/>
            <a:ext cx="297656" cy="297656"/>
          </a:xfrm>
          <a:prstGeom prst="rect">
            <a:avLst/>
          </a:prstGeom>
        </p:spPr>
      </p:pic>
      <p:sp>
        <p:nvSpPr>
          <p:cNvPr id="14" name="Text 8"/>
          <p:cNvSpPr/>
          <p:nvPr/>
        </p:nvSpPr>
        <p:spPr>
          <a:xfrm>
            <a:off x="8083987" y="5250775"/>
            <a:ext cx="4047053"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Predictive Modeling for Efficiency</a:t>
            </a:r>
            <a:endParaRPr lang="en-US" sz="1950" dirty="0"/>
          </a:p>
        </p:txBody>
      </p:sp>
      <p:sp>
        <p:nvSpPr>
          <p:cNvPr id="15" name="Text 9"/>
          <p:cNvSpPr/>
          <p:nvPr/>
        </p:nvSpPr>
        <p:spPr>
          <a:xfrm>
            <a:off x="8083987" y="5679996"/>
            <a:ext cx="5752624"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Developed sophisticated </a:t>
            </a:r>
            <a:r>
              <a:rPr lang="en-US" sz="1550" b="1" dirty="0">
                <a:solidFill>
                  <a:srgbClr val="CFCBBF"/>
                </a:solidFill>
                <a:latin typeface="Raleway" pitchFamily="34" charset="0"/>
                <a:ea typeface="Raleway" pitchFamily="34" charset="-122"/>
                <a:cs typeface="Raleway" pitchFamily="34" charset="-120"/>
              </a:rPr>
              <a:t>predictive models</a:t>
            </a:r>
            <a:r>
              <a:rPr lang="en-US" sz="1550" dirty="0">
                <a:solidFill>
                  <a:srgbClr val="CFCBBF"/>
                </a:solidFill>
                <a:latin typeface="Raleway" pitchFamily="34" charset="0"/>
                <a:ea typeface="Raleway" pitchFamily="34" charset="-122"/>
                <a:cs typeface="Raleway" pitchFamily="34" charset="-120"/>
              </a:rPr>
              <a:t> to forecast demand, optimize routing, and enhance overall transportation efficiency, laying the groundwork for smart urban planning.</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71632"/>
            <a:ext cx="9842421" cy="620078"/>
          </a:xfrm>
          <a:prstGeom prst="rect">
            <a:avLst/>
          </a:prstGeom>
          <a:noFill/>
          <a:ln/>
        </p:spPr>
        <p:txBody>
          <a:bodyPr wrap="none" lIns="0" tIns="0" rIns="0" bIns="0" rtlCol="0" anchor="t"/>
          <a:lstStyle/>
          <a:p>
            <a:pPr marL="0" indent="0" algn="l">
              <a:lnSpc>
                <a:spcPts val="4850"/>
              </a:lnSpc>
              <a:buNone/>
            </a:pPr>
            <a:r>
              <a:rPr lang="en-US" sz="3900" dirty="0">
                <a:solidFill>
                  <a:srgbClr val="F2E782"/>
                </a:solidFill>
                <a:latin typeface="Prata" pitchFamily="34" charset="0"/>
                <a:ea typeface="Prata" pitchFamily="34" charset="-122"/>
                <a:cs typeface="Prata" pitchFamily="34" charset="-120"/>
              </a:rPr>
              <a:t>NeuroFleetX: Week-wise Project Updates</a:t>
            </a:r>
            <a:endParaRPr lang="en-US" sz="3900" dirty="0"/>
          </a:p>
        </p:txBody>
      </p:sp>
      <p:sp>
        <p:nvSpPr>
          <p:cNvPr id="3" name="Text 1"/>
          <p:cNvSpPr/>
          <p:nvPr/>
        </p:nvSpPr>
        <p:spPr>
          <a:xfrm>
            <a:off x="793790" y="1688544"/>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This timeline outlines the key activities and achievements across the 8-week development cycle for NeuroFleetX, demonstrating our structured approach to AI-driven urban mobility optimization.</a:t>
            </a:r>
            <a:endParaRPr lang="en-US" sz="1550" dirty="0"/>
          </a:p>
        </p:txBody>
      </p:sp>
      <p:sp>
        <p:nvSpPr>
          <p:cNvPr id="4" name="Shape 2"/>
          <p:cNvSpPr/>
          <p:nvPr/>
        </p:nvSpPr>
        <p:spPr>
          <a:xfrm>
            <a:off x="7303770" y="2546866"/>
            <a:ext cx="22860" cy="5010983"/>
          </a:xfrm>
          <a:prstGeom prst="roundRect">
            <a:avLst>
              <a:gd name="adj" fmla="val 130232"/>
            </a:avLst>
          </a:prstGeom>
          <a:solidFill>
            <a:srgbClr val="535455"/>
          </a:solidFill>
          <a:ln/>
        </p:spPr>
      </p:sp>
      <p:sp>
        <p:nvSpPr>
          <p:cNvPr id="5" name="Shape 3"/>
          <p:cNvSpPr/>
          <p:nvPr/>
        </p:nvSpPr>
        <p:spPr>
          <a:xfrm>
            <a:off x="6519505" y="2758678"/>
            <a:ext cx="595313" cy="22860"/>
          </a:xfrm>
          <a:prstGeom prst="roundRect">
            <a:avLst>
              <a:gd name="adj" fmla="val 130232"/>
            </a:avLst>
          </a:prstGeom>
          <a:solidFill>
            <a:srgbClr val="535455"/>
          </a:solidFill>
          <a:ln/>
        </p:spPr>
      </p:sp>
      <p:sp>
        <p:nvSpPr>
          <p:cNvPr id="6" name="Shape 4"/>
          <p:cNvSpPr/>
          <p:nvPr/>
        </p:nvSpPr>
        <p:spPr>
          <a:xfrm>
            <a:off x="7091958" y="2546866"/>
            <a:ext cx="446484" cy="446484"/>
          </a:xfrm>
          <a:prstGeom prst="roundRect">
            <a:avLst>
              <a:gd name="adj" fmla="val 6668"/>
            </a:avLst>
          </a:prstGeom>
          <a:solidFill>
            <a:srgbClr val="3A3B3C"/>
          </a:solidFill>
          <a:ln/>
        </p:spPr>
      </p:sp>
      <p:sp>
        <p:nvSpPr>
          <p:cNvPr id="7" name="Text 5"/>
          <p:cNvSpPr/>
          <p:nvPr/>
        </p:nvSpPr>
        <p:spPr>
          <a:xfrm>
            <a:off x="7166372" y="2584073"/>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CFCBBF"/>
                </a:solidFill>
                <a:latin typeface="Prata" pitchFamily="34" charset="0"/>
                <a:ea typeface="Prata" pitchFamily="34" charset="-122"/>
                <a:cs typeface="Prata" pitchFamily="34" charset="-120"/>
              </a:rPr>
              <a:t>1</a:t>
            </a:r>
            <a:endParaRPr lang="en-US" sz="2300" dirty="0"/>
          </a:p>
        </p:txBody>
      </p:sp>
      <p:sp>
        <p:nvSpPr>
          <p:cNvPr id="8" name="Text 6"/>
          <p:cNvSpPr/>
          <p:nvPr/>
        </p:nvSpPr>
        <p:spPr>
          <a:xfrm>
            <a:off x="1720096" y="2615089"/>
            <a:ext cx="4602837" cy="310158"/>
          </a:xfrm>
          <a:prstGeom prst="rect">
            <a:avLst/>
          </a:prstGeom>
          <a:noFill/>
          <a:ln/>
        </p:spPr>
        <p:txBody>
          <a:bodyPr wrap="none" lIns="0" tIns="0" rIns="0" bIns="0" rtlCol="0" anchor="t"/>
          <a:lstStyle/>
          <a:p>
            <a:pPr marL="0" indent="0" algn="r">
              <a:lnSpc>
                <a:spcPts val="2400"/>
              </a:lnSpc>
              <a:buNone/>
            </a:pPr>
            <a:r>
              <a:rPr lang="en-US" sz="1950" dirty="0">
                <a:solidFill>
                  <a:srgbClr val="CFCBBF"/>
                </a:solidFill>
                <a:latin typeface="Prata" pitchFamily="34" charset="0"/>
                <a:ea typeface="Prata" pitchFamily="34" charset="-122"/>
                <a:cs typeface="Prata" pitchFamily="34" charset="-120"/>
              </a:rPr>
              <a:t>Week 1-2: Project Initiation &amp; Research</a:t>
            </a:r>
            <a:endParaRPr lang="en-US" sz="1950" dirty="0"/>
          </a:p>
        </p:txBody>
      </p:sp>
      <p:sp>
        <p:nvSpPr>
          <p:cNvPr id="9" name="Text 7"/>
          <p:cNvSpPr/>
          <p:nvPr/>
        </p:nvSpPr>
        <p:spPr>
          <a:xfrm>
            <a:off x="793790" y="3044309"/>
            <a:ext cx="5529143" cy="952619"/>
          </a:xfrm>
          <a:prstGeom prst="rect">
            <a:avLst/>
          </a:prstGeom>
          <a:noFill/>
          <a:ln/>
        </p:spPr>
        <p:txBody>
          <a:bodyPr wrap="square" lIns="0" tIns="0" rIns="0" bIns="0" rtlCol="0" anchor="t"/>
          <a:lstStyle/>
          <a:p>
            <a:pPr marL="0" indent="0" algn="r">
              <a:lnSpc>
                <a:spcPts val="2500"/>
              </a:lnSpc>
              <a:buNone/>
            </a:pPr>
            <a:r>
              <a:rPr lang="en-US" sz="1550" dirty="0">
                <a:solidFill>
                  <a:srgbClr val="CFCBBF"/>
                </a:solidFill>
                <a:latin typeface="Raleway" pitchFamily="34" charset="0"/>
                <a:ea typeface="Raleway" pitchFamily="34" charset="-122"/>
                <a:cs typeface="Raleway" pitchFamily="34" charset="-120"/>
              </a:rPr>
              <a:t>Domain understanding, technology stack selection, task breakdown, and development environment setup for NeuroFleetX urban mobility optimization.</a:t>
            </a:r>
            <a:endParaRPr lang="en-US" sz="1550" dirty="0"/>
          </a:p>
        </p:txBody>
      </p:sp>
      <p:sp>
        <p:nvSpPr>
          <p:cNvPr id="10" name="Shape 8"/>
          <p:cNvSpPr/>
          <p:nvPr/>
        </p:nvSpPr>
        <p:spPr>
          <a:xfrm>
            <a:off x="7515582" y="3949303"/>
            <a:ext cx="595313" cy="22860"/>
          </a:xfrm>
          <a:prstGeom prst="roundRect">
            <a:avLst>
              <a:gd name="adj" fmla="val 130232"/>
            </a:avLst>
          </a:prstGeom>
          <a:solidFill>
            <a:srgbClr val="535455"/>
          </a:solidFill>
          <a:ln/>
        </p:spPr>
      </p:sp>
      <p:sp>
        <p:nvSpPr>
          <p:cNvPr id="11" name="Shape 9"/>
          <p:cNvSpPr/>
          <p:nvPr/>
        </p:nvSpPr>
        <p:spPr>
          <a:xfrm>
            <a:off x="7091958" y="3737491"/>
            <a:ext cx="446484" cy="446484"/>
          </a:xfrm>
          <a:prstGeom prst="roundRect">
            <a:avLst>
              <a:gd name="adj" fmla="val 6668"/>
            </a:avLst>
          </a:prstGeom>
          <a:solidFill>
            <a:srgbClr val="3A3B3C"/>
          </a:solidFill>
          <a:ln/>
        </p:spPr>
      </p:sp>
      <p:sp>
        <p:nvSpPr>
          <p:cNvPr id="12" name="Text 10"/>
          <p:cNvSpPr/>
          <p:nvPr/>
        </p:nvSpPr>
        <p:spPr>
          <a:xfrm>
            <a:off x="7166372" y="3774698"/>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CFCBBF"/>
                </a:solidFill>
                <a:latin typeface="Prata" pitchFamily="34" charset="0"/>
                <a:ea typeface="Prata" pitchFamily="34" charset="-122"/>
                <a:cs typeface="Prata" pitchFamily="34" charset="-120"/>
              </a:rPr>
              <a:t>2</a:t>
            </a:r>
            <a:endParaRPr lang="en-US" sz="2300" dirty="0"/>
          </a:p>
        </p:txBody>
      </p:sp>
      <p:sp>
        <p:nvSpPr>
          <p:cNvPr id="13" name="Text 11"/>
          <p:cNvSpPr/>
          <p:nvPr/>
        </p:nvSpPr>
        <p:spPr>
          <a:xfrm>
            <a:off x="8307467" y="3805714"/>
            <a:ext cx="3399234"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Week 3-4: Sprint 1 Execution</a:t>
            </a:r>
            <a:endParaRPr lang="en-US" sz="1950" dirty="0"/>
          </a:p>
        </p:txBody>
      </p:sp>
      <p:sp>
        <p:nvSpPr>
          <p:cNvPr id="14" name="Text 12"/>
          <p:cNvSpPr/>
          <p:nvPr/>
        </p:nvSpPr>
        <p:spPr>
          <a:xfrm>
            <a:off x="8307467" y="4234934"/>
            <a:ext cx="5529143"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Core AI data analysis logic implementation, initial urban mobility dashboards, backend APIs development using Spring Boot, and AI model output validation.</a:t>
            </a:r>
            <a:endParaRPr lang="en-US" sz="1550" dirty="0"/>
          </a:p>
        </p:txBody>
      </p:sp>
      <p:sp>
        <p:nvSpPr>
          <p:cNvPr id="15" name="Shape 13"/>
          <p:cNvSpPr/>
          <p:nvPr/>
        </p:nvSpPr>
        <p:spPr>
          <a:xfrm>
            <a:off x="6519505" y="4975622"/>
            <a:ext cx="595313" cy="22860"/>
          </a:xfrm>
          <a:prstGeom prst="roundRect">
            <a:avLst>
              <a:gd name="adj" fmla="val 130232"/>
            </a:avLst>
          </a:prstGeom>
          <a:solidFill>
            <a:srgbClr val="535455"/>
          </a:solidFill>
          <a:ln/>
        </p:spPr>
      </p:sp>
      <p:sp>
        <p:nvSpPr>
          <p:cNvPr id="16" name="Shape 14"/>
          <p:cNvSpPr/>
          <p:nvPr/>
        </p:nvSpPr>
        <p:spPr>
          <a:xfrm>
            <a:off x="7091958" y="4763810"/>
            <a:ext cx="446484" cy="446484"/>
          </a:xfrm>
          <a:prstGeom prst="roundRect">
            <a:avLst>
              <a:gd name="adj" fmla="val 6668"/>
            </a:avLst>
          </a:prstGeom>
          <a:solidFill>
            <a:srgbClr val="3A3B3C"/>
          </a:solidFill>
          <a:ln/>
        </p:spPr>
      </p:sp>
      <p:sp>
        <p:nvSpPr>
          <p:cNvPr id="17" name="Text 15"/>
          <p:cNvSpPr/>
          <p:nvPr/>
        </p:nvSpPr>
        <p:spPr>
          <a:xfrm>
            <a:off x="7166372" y="4801017"/>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CFCBBF"/>
                </a:solidFill>
                <a:latin typeface="Prata" pitchFamily="34" charset="0"/>
                <a:ea typeface="Prata" pitchFamily="34" charset="-122"/>
                <a:cs typeface="Prata" pitchFamily="34" charset="-120"/>
              </a:rPr>
              <a:t>3</a:t>
            </a:r>
            <a:endParaRPr lang="en-US" sz="2300" dirty="0"/>
          </a:p>
        </p:txBody>
      </p:sp>
      <p:sp>
        <p:nvSpPr>
          <p:cNvPr id="18" name="Text 16"/>
          <p:cNvSpPr/>
          <p:nvPr/>
        </p:nvSpPr>
        <p:spPr>
          <a:xfrm>
            <a:off x="1002625" y="4832033"/>
            <a:ext cx="5320308" cy="310158"/>
          </a:xfrm>
          <a:prstGeom prst="rect">
            <a:avLst/>
          </a:prstGeom>
          <a:noFill/>
          <a:ln/>
        </p:spPr>
        <p:txBody>
          <a:bodyPr wrap="none" lIns="0" tIns="0" rIns="0" bIns="0" rtlCol="0" anchor="t"/>
          <a:lstStyle/>
          <a:p>
            <a:pPr marL="0" indent="0" algn="r">
              <a:lnSpc>
                <a:spcPts val="2400"/>
              </a:lnSpc>
              <a:buNone/>
            </a:pPr>
            <a:r>
              <a:rPr lang="en-US" sz="1950" dirty="0">
                <a:solidFill>
                  <a:srgbClr val="CFCBBF"/>
                </a:solidFill>
                <a:latin typeface="Prata" pitchFamily="34" charset="0"/>
                <a:ea typeface="Prata" pitchFamily="34" charset="-122"/>
                <a:cs typeface="Prata" pitchFamily="34" charset="-120"/>
              </a:rPr>
              <a:t>Week 5-6: Sprint 2 &amp; Feature Enhancements</a:t>
            </a:r>
            <a:endParaRPr lang="en-US" sz="1950" dirty="0"/>
          </a:p>
        </p:txBody>
      </p:sp>
      <p:sp>
        <p:nvSpPr>
          <p:cNvPr id="19" name="Text 17"/>
          <p:cNvSpPr/>
          <p:nvPr/>
        </p:nvSpPr>
        <p:spPr>
          <a:xfrm>
            <a:off x="793790" y="5261253"/>
            <a:ext cx="5529143" cy="1270159"/>
          </a:xfrm>
          <a:prstGeom prst="rect">
            <a:avLst/>
          </a:prstGeom>
          <a:noFill/>
          <a:ln/>
        </p:spPr>
        <p:txBody>
          <a:bodyPr wrap="square" lIns="0" tIns="0" rIns="0" bIns="0" rtlCol="0" anchor="t"/>
          <a:lstStyle/>
          <a:p>
            <a:pPr marL="0" indent="0" algn="r">
              <a:lnSpc>
                <a:spcPts val="2500"/>
              </a:lnSpc>
              <a:buNone/>
            </a:pPr>
            <a:r>
              <a:rPr lang="en-US" sz="1550" dirty="0">
                <a:solidFill>
                  <a:srgbClr val="CFCBBF"/>
                </a:solidFill>
                <a:latin typeface="Raleway" pitchFamily="34" charset="0"/>
                <a:ea typeface="Raleway" pitchFamily="34" charset="-122"/>
                <a:cs typeface="Raleway" pitchFamily="34" charset="-120"/>
              </a:rPr>
              <a:t>Advanced analytics integration for traffic optimization, UI/UX refinement for dashboards, collaborative testing and debugging, and performance optimization for real-time data processing.</a:t>
            </a:r>
            <a:endParaRPr lang="en-US" sz="1550" dirty="0"/>
          </a:p>
        </p:txBody>
      </p:sp>
      <p:sp>
        <p:nvSpPr>
          <p:cNvPr id="20" name="Shape 18"/>
          <p:cNvSpPr/>
          <p:nvPr/>
        </p:nvSpPr>
        <p:spPr>
          <a:xfrm>
            <a:off x="7515582" y="6057781"/>
            <a:ext cx="595313" cy="22860"/>
          </a:xfrm>
          <a:prstGeom prst="roundRect">
            <a:avLst>
              <a:gd name="adj" fmla="val 130232"/>
            </a:avLst>
          </a:prstGeom>
          <a:solidFill>
            <a:srgbClr val="535455"/>
          </a:solidFill>
          <a:ln/>
        </p:spPr>
      </p:sp>
      <p:sp>
        <p:nvSpPr>
          <p:cNvPr id="21" name="Shape 19"/>
          <p:cNvSpPr/>
          <p:nvPr/>
        </p:nvSpPr>
        <p:spPr>
          <a:xfrm>
            <a:off x="7091958" y="5845969"/>
            <a:ext cx="446484" cy="446484"/>
          </a:xfrm>
          <a:prstGeom prst="roundRect">
            <a:avLst>
              <a:gd name="adj" fmla="val 6668"/>
            </a:avLst>
          </a:prstGeom>
          <a:solidFill>
            <a:srgbClr val="3A3B3C"/>
          </a:solidFill>
          <a:ln/>
        </p:spPr>
      </p:sp>
      <p:sp>
        <p:nvSpPr>
          <p:cNvPr id="22" name="Text 20"/>
          <p:cNvSpPr/>
          <p:nvPr/>
        </p:nvSpPr>
        <p:spPr>
          <a:xfrm>
            <a:off x="7166372" y="5883176"/>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CFCBBF"/>
                </a:solidFill>
                <a:latin typeface="Prata" pitchFamily="34" charset="0"/>
                <a:ea typeface="Prata" pitchFamily="34" charset="-122"/>
                <a:cs typeface="Prata" pitchFamily="34" charset="-120"/>
              </a:rPr>
              <a:t>4</a:t>
            </a:r>
            <a:endParaRPr lang="en-US" sz="2300" dirty="0"/>
          </a:p>
        </p:txBody>
      </p:sp>
      <p:sp>
        <p:nvSpPr>
          <p:cNvPr id="23" name="Text 21"/>
          <p:cNvSpPr/>
          <p:nvPr/>
        </p:nvSpPr>
        <p:spPr>
          <a:xfrm>
            <a:off x="8307467" y="5914192"/>
            <a:ext cx="4822746"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Week 7-8: Finalization &amp; Documentation</a:t>
            </a:r>
            <a:endParaRPr lang="en-US" sz="1950" dirty="0"/>
          </a:p>
        </p:txBody>
      </p:sp>
      <p:sp>
        <p:nvSpPr>
          <p:cNvPr id="24" name="Text 22"/>
          <p:cNvSpPr/>
          <p:nvPr/>
        </p:nvSpPr>
        <p:spPr>
          <a:xfrm>
            <a:off x="8307467" y="6343412"/>
            <a:ext cx="5529143"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Comprehensive project documentation, final presentation and demo preparation showcasing NeuroFleetX capabilities, and feedback integration for delivery excellence.</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7240" y="690086"/>
            <a:ext cx="10842546" cy="607338"/>
          </a:xfrm>
          <a:prstGeom prst="rect">
            <a:avLst/>
          </a:prstGeom>
          <a:noFill/>
          <a:ln/>
        </p:spPr>
        <p:txBody>
          <a:bodyPr wrap="none" lIns="0" tIns="0" rIns="0" bIns="0" rtlCol="0" anchor="t"/>
          <a:lstStyle/>
          <a:p>
            <a:pPr marL="0" indent="0" algn="l">
              <a:lnSpc>
                <a:spcPts val="4750"/>
              </a:lnSpc>
              <a:buNone/>
            </a:pPr>
            <a:r>
              <a:rPr lang="en-US" sz="3800" dirty="0">
                <a:solidFill>
                  <a:srgbClr val="F2E782"/>
                </a:solidFill>
                <a:latin typeface="Prata" pitchFamily="34" charset="0"/>
                <a:ea typeface="Prata" pitchFamily="34" charset="-122"/>
                <a:cs typeface="Prata" pitchFamily="34" charset="-120"/>
              </a:rPr>
              <a:t>NeuroFleetX: Milestone Completion Summary</a:t>
            </a:r>
            <a:endParaRPr lang="en-US" sz="3800" dirty="0"/>
          </a:p>
        </p:txBody>
      </p:sp>
      <p:sp>
        <p:nvSpPr>
          <p:cNvPr id="3" name="Shape 1"/>
          <p:cNvSpPr/>
          <p:nvPr/>
        </p:nvSpPr>
        <p:spPr>
          <a:xfrm>
            <a:off x="777240" y="1686044"/>
            <a:ext cx="6440805" cy="2829520"/>
          </a:xfrm>
          <a:prstGeom prst="roundRect">
            <a:avLst>
              <a:gd name="adj" fmla="val 1030"/>
            </a:avLst>
          </a:prstGeom>
          <a:solidFill>
            <a:srgbClr val="3A3B3C"/>
          </a:solidFill>
          <a:ln/>
        </p:spPr>
      </p:sp>
      <p:pic>
        <p:nvPicPr>
          <p:cNvPr id="4" name="Image 0" descr="preencoded.png"/>
          <p:cNvPicPr>
            <a:picLocks noChangeAspect="1"/>
          </p:cNvPicPr>
          <p:nvPr/>
        </p:nvPicPr>
        <p:blipFill>
          <a:blip r:embed="rId3"/>
          <a:stretch>
            <a:fillRect/>
          </a:stretch>
        </p:blipFill>
        <p:spPr>
          <a:xfrm>
            <a:off x="971550" y="1880354"/>
            <a:ext cx="582930" cy="582930"/>
          </a:xfrm>
          <a:prstGeom prst="rect">
            <a:avLst/>
          </a:prstGeom>
        </p:spPr>
      </p:pic>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1808" y="2040612"/>
            <a:ext cx="262295" cy="262295"/>
          </a:xfrm>
          <a:prstGeom prst="rect">
            <a:avLst/>
          </a:prstGeom>
        </p:spPr>
      </p:pic>
      <p:sp>
        <p:nvSpPr>
          <p:cNvPr id="6" name="Text 2"/>
          <p:cNvSpPr/>
          <p:nvPr/>
        </p:nvSpPr>
        <p:spPr>
          <a:xfrm>
            <a:off x="971550" y="2657594"/>
            <a:ext cx="4349948" cy="303609"/>
          </a:xfrm>
          <a:prstGeom prst="rect">
            <a:avLst/>
          </a:prstGeom>
          <a:noFill/>
          <a:ln/>
        </p:spPr>
        <p:txBody>
          <a:bodyPr wrap="none" lIns="0" tIns="0" rIns="0" bIns="0" rtlCol="0" anchor="t"/>
          <a:lstStyle/>
          <a:p>
            <a:pPr marL="0" indent="0" algn="l">
              <a:lnSpc>
                <a:spcPts val="2350"/>
              </a:lnSpc>
              <a:buNone/>
            </a:pPr>
            <a:r>
              <a:rPr lang="en-US" sz="1900" dirty="0">
                <a:solidFill>
                  <a:srgbClr val="CFCBBF"/>
                </a:solidFill>
                <a:latin typeface="Prata" pitchFamily="34" charset="0"/>
                <a:ea typeface="Prata" pitchFamily="34" charset="-122"/>
                <a:cs typeface="Prata" pitchFamily="34" charset="-120"/>
              </a:rPr>
              <a:t>Milestone 1: Project Planning &amp; Setup</a:t>
            </a:r>
            <a:endParaRPr lang="en-US" sz="1900" dirty="0"/>
          </a:p>
        </p:txBody>
      </p:sp>
      <p:sp>
        <p:nvSpPr>
          <p:cNvPr id="7" name="Text 3"/>
          <p:cNvSpPr/>
          <p:nvPr/>
        </p:nvSpPr>
        <p:spPr>
          <a:xfrm>
            <a:off x="971550" y="3077766"/>
            <a:ext cx="6052185" cy="1243489"/>
          </a:xfrm>
          <a:prstGeom prst="rect">
            <a:avLst/>
          </a:prstGeom>
          <a:noFill/>
          <a:ln/>
        </p:spPr>
        <p:txBody>
          <a:bodyPr wrap="square" lIns="0" tIns="0" rIns="0" bIns="0" rtlCol="0" anchor="t"/>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Successfully completed on time, establishing a solid foundation with clear objectives for urban mobility optimization, defined requirements for AI implementation, and a ready development environment with React, Spring Boot, MongoDB, and Tailwind CSS.</a:t>
            </a:r>
            <a:endParaRPr lang="en-US" sz="1500" dirty="0"/>
          </a:p>
        </p:txBody>
      </p:sp>
      <p:sp>
        <p:nvSpPr>
          <p:cNvPr id="8" name="Shape 4"/>
          <p:cNvSpPr/>
          <p:nvPr/>
        </p:nvSpPr>
        <p:spPr>
          <a:xfrm>
            <a:off x="7412355" y="1686044"/>
            <a:ext cx="6440805" cy="2829520"/>
          </a:xfrm>
          <a:prstGeom prst="roundRect">
            <a:avLst>
              <a:gd name="adj" fmla="val 1030"/>
            </a:avLst>
          </a:prstGeom>
          <a:solidFill>
            <a:srgbClr val="3A3B3C"/>
          </a:solidFill>
          <a:ln/>
        </p:spPr>
      </p:sp>
      <p:pic>
        <p:nvPicPr>
          <p:cNvPr id="9" name="Image 2" descr="preencoded.png"/>
          <p:cNvPicPr>
            <a:picLocks noChangeAspect="1"/>
          </p:cNvPicPr>
          <p:nvPr/>
        </p:nvPicPr>
        <p:blipFill>
          <a:blip r:embed="rId6"/>
          <a:stretch>
            <a:fillRect/>
          </a:stretch>
        </p:blipFill>
        <p:spPr>
          <a:xfrm>
            <a:off x="7606665" y="1880354"/>
            <a:ext cx="582930" cy="582930"/>
          </a:xfrm>
          <a:prstGeom prst="rect">
            <a:avLst/>
          </a:prstGeom>
        </p:spPr>
      </p:pic>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66923" y="2040612"/>
            <a:ext cx="262295" cy="262295"/>
          </a:xfrm>
          <a:prstGeom prst="rect">
            <a:avLst/>
          </a:prstGeom>
        </p:spPr>
      </p:pic>
      <p:sp>
        <p:nvSpPr>
          <p:cNvPr id="11" name="Text 5"/>
          <p:cNvSpPr/>
          <p:nvPr/>
        </p:nvSpPr>
        <p:spPr>
          <a:xfrm>
            <a:off x="7606665" y="2657594"/>
            <a:ext cx="3874413" cy="303609"/>
          </a:xfrm>
          <a:prstGeom prst="rect">
            <a:avLst/>
          </a:prstGeom>
          <a:noFill/>
          <a:ln/>
        </p:spPr>
        <p:txBody>
          <a:bodyPr wrap="none" lIns="0" tIns="0" rIns="0" bIns="0" rtlCol="0" anchor="t"/>
          <a:lstStyle/>
          <a:p>
            <a:pPr marL="0" indent="0" algn="l">
              <a:lnSpc>
                <a:spcPts val="2350"/>
              </a:lnSpc>
              <a:buNone/>
            </a:pPr>
            <a:r>
              <a:rPr lang="en-US" sz="1900" dirty="0">
                <a:solidFill>
                  <a:srgbClr val="CFCBBF"/>
                </a:solidFill>
                <a:latin typeface="Prata" pitchFamily="34" charset="0"/>
                <a:ea typeface="Prata" pitchFamily="34" charset="-122"/>
                <a:cs typeface="Prata" pitchFamily="34" charset="-120"/>
              </a:rPr>
              <a:t>Milestone 2: Sprint 1 Deliverables</a:t>
            </a:r>
            <a:endParaRPr lang="en-US" sz="1900" dirty="0"/>
          </a:p>
        </p:txBody>
      </p:sp>
      <p:sp>
        <p:nvSpPr>
          <p:cNvPr id="12" name="Text 6"/>
          <p:cNvSpPr/>
          <p:nvPr/>
        </p:nvSpPr>
        <p:spPr>
          <a:xfrm>
            <a:off x="7606665" y="3077766"/>
            <a:ext cx="6052185" cy="932617"/>
          </a:xfrm>
          <a:prstGeom prst="rect">
            <a:avLst/>
          </a:prstGeom>
          <a:noFill/>
          <a:ln/>
        </p:spPr>
        <p:txBody>
          <a:bodyPr wrap="square" lIns="0" tIns="0" rIns="0" bIns="0" rtlCol="0" anchor="t"/>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Achieved all defined user stories and initial functionalities, including core AI data analysis logic for traffic pattern recognition and preliminary dashboards for urban mobility metrics visualization.</a:t>
            </a:r>
            <a:endParaRPr lang="en-US" sz="1500" dirty="0"/>
          </a:p>
        </p:txBody>
      </p:sp>
      <p:sp>
        <p:nvSpPr>
          <p:cNvPr id="13" name="Shape 7"/>
          <p:cNvSpPr/>
          <p:nvPr/>
        </p:nvSpPr>
        <p:spPr>
          <a:xfrm>
            <a:off x="777240" y="4709874"/>
            <a:ext cx="6440805" cy="2829520"/>
          </a:xfrm>
          <a:prstGeom prst="roundRect">
            <a:avLst>
              <a:gd name="adj" fmla="val 1030"/>
            </a:avLst>
          </a:prstGeom>
          <a:solidFill>
            <a:srgbClr val="3A3B3C"/>
          </a:solidFill>
          <a:ln/>
        </p:spPr>
      </p:sp>
      <p:pic>
        <p:nvPicPr>
          <p:cNvPr id="14" name="Image 4" descr="preencoded.png"/>
          <p:cNvPicPr>
            <a:picLocks noChangeAspect="1"/>
          </p:cNvPicPr>
          <p:nvPr/>
        </p:nvPicPr>
        <p:blipFill>
          <a:blip r:embed="rId9"/>
          <a:stretch>
            <a:fillRect/>
          </a:stretch>
        </p:blipFill>
        <p:spPr>
          <a:xfrm>
            <a:off x="971550" y="4904184"/>
            <a:ext cx="582930" cy="582930"/>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1808" y="5064443"/>
            <a:ext cx="262295" cy="262295"/>
          </a:xfrm>
          <a:prstGeom prst="rect">
            <a:avLst/>
          </a:prstGeom>
        </p:spPr>
      </p:pic>
      <p:sp>
        <p:nvSpPr>
          <p:cNvPr id="16" name="Text 8"/>
          <p:cNvSpPr/>
          <p:nvPr/>
        </p:nvSpPr>
        <p:spPr>
          <a:xfrm>
            <a:off x="971550" y="5681424"/>
            <a:ext cx="4988957" cy="303609"/>
          </a:xfrm>
          <a:prstGeom prst="rect">
            <a:avLst/>
          </a:prstGeom>
          <a:noFill/>
          <a:ln/>
        </p:spPr>
        <p:txBody>
          <a:bodyPr wrap="none" lIns="0" tIns="0" rIns="0" bIns="0" rtlCol="0" anchor="t"/>
          <a:lstStyle/>
          <a:p>
            <a:pPr marL="0" indent="0" algn="l">
              <a:lnSpc>
                <a:spcPts val="2350"/>
              </a:lnSpc>
              <a:buNone/>
            </a:pPr>
            <a:r>
              <a:rPr lang="en-US" sz="1900" dirty="0">
                <a:solidFill>
                  <a:srgbClr val="CFCBBF"/>
                </a:solidFill>
                <a:latin typeface="Prata" pitchFamily="34" charset="0"/>
                <a:ea typeface="Prata" pitchFamily="34" charset="-122"/>
                <a:cs typeface="Prata" pitchFamily="34" charset="-120"/>
              </a:rPr>
              <a:t>Milestone 3: Sprint 2 &amp; Advanced Features</a:t>
            </a:r>
            <a:endParaRPr lang="en-US" sz="1900" dirty="0"/>
          </a:p>
        </p:txBody>
      </p:sp>
      <p:sp>
        <p:nvSpPr>
          <p:cNvPr id="17" name="Text 9"/>
          <p:cNvSpPr/>
          <p:nvPr/>
        </p:nvSpPr>
        <p:spPr>
          <a:xfrm>
            <a:off x="971550" y="6101596"/>
            <a:ext cx="6052185" cy="1243489"/>
          </a:xfrm>
          <a:prstGeom prst="rect">
            <a:avLst/>
          </a:prstGeom>
          <a:noFill/>
          <a:ln/>
        </p:spPr>
        <p:txBody>
          <a:bodyPr wrap="square" lIns="0" tIns="0" rIns="0" bIns="0" rtlCol="0" anchor="t"/>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Successfully delivered enhanced features including advanced analytics for congestion prediction, significant UI/UX improvements for dashboard interactivity, and performance optimization for real-time data processing.</a:t>
            </a:r>
            <a:endParaRPr lang="en-US" sz="1500" dirty="0"/>
          </a:p>
        </p:txBody>
      </p:sp>
      <p:sp>
        <p:nvSpPr>
          <p:cNvPr id="18" name="Shape 10"/>
          <p:cNvSpPr/>
          <p:nvPr/>
        </p:nvSpPr>
        <p:spPr>
          <a:xfrm>
            <a:off x="7412355" y="4709874"/>
            <a:ext cx="6440805" cy="2829520"/>
          </a:xfrm>
          <a:prstGeom prst="roundRect">
            <a:avLst>
              <a:gd name="adj" fmla="val 1030"/>
            </a:avLst>
          </a:prstGeom>
          <a:solidFill>
            <a:srgbClr val="3A3B3C"/>
          </a:solidFill>
          <a:ln/>
        </p:spPr>
      </p:sp>
      <p:pic>
        <p:nvPicPr>
          <p:cNvPr id="19" name="Image 6" descr="preencoded.png"/>
          <p:cNvPicPr>
            <a:picLocks noChangeAspect="1"/>
          </p:cNvPicPr>
          <p:nvPr/>
        </p:nvPicPr>
        <p:blipFill>
          <a:blip r:embed="rId12"/>
          <a:stretch>
            <a:fillRect/>
          </a:stretch>
        </p:blipFill>
        <p:spPr>
          <a:xfrm>
            <a:off x="7606665" y="4904184"/>
            <a:ext cx="582930" cy="582930"/>
          </a:xfrm>
          <a:prstGeom prst="rect">
            <a:avLst/>
          </a:prstGeom>
        </p:spPr>
      </p:pic>
      <p:pic>
        <p:nvPicPr>
          <p:cNvPr id="20"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66923" y="5064443"/>
            <a:ext cx="262295" cy="262295"/>
          </a:xfrm>
          <a:prstGeom prst="rect">
            <a:avLst/>
          </a:prstGeom>
        </p:spPr>
      </p:pic>
      <p:sp>
        <p:nvSpPr>
          <p:cNvPr id="21" name="Text 11"/>
          <p:cNvSpPr/>
          <p:nvPr/>
        </p:nvSpPr>
        <p:spPr>
          <a:xfrm>
            <a:off x="7606665" y="5681424"/>
            <a:ext cx="5764887" cy="303609"/>
          </a:xfrm>
          <a:prstGeom prst="rect">
            <a:avLst/>
          </a:prstGeom>
          <a:noFill/>
          <a:ln/>
        </p:spPr>
        <p:txBody>
          <a:bodyPr wrap="none" lIns="0" tIns="0" rIns="0" bIns="0" rtlCol="0" anchor="t"/>
          <a:lstStyle/>
          <a:p>
            <a:pPr marL="0" indent="0" algn="l">
              <a:lnSpc>
                <a:spcPts val="2350"/>
              </a:lnSpc>
              <a:buNone/>
            </a:pPr>
            <a:r>
              <a:rPr lang="en-US" sz="1900" dirty="0">
                <a:solidFill>
                  <a:srgbClr val="CFCBBF"/>
                </a:solidFill>
                <a:latin typeface="Prata" pitchFamily="34" charset="0"/>
                <a:ea typeface="Prata" pitchFamily="34" charset="-122"/>
                <a:cs typeface="Prata" pitchFamily="34" charset="-120"/>
              </a:rPr>
              <a:t>Milestone 4: Final Presentation &amp; Documentation</a:t>
            </a:r>
            <a:endParaRPr lang="en-US" sz="1900" dirty="0"/>
          </a:p>
        </p:txBody>
      </p:sp>
      <p:sp>
        <p:nvSpPr>
          <p:cNvPr id="22" name="Text 12"/>
          <p:cNvSpPr/>
          <p:nvPr/>
        </p:nvSpPr>
        <p:spPr>
          <a:xfrm>
            <a:off x="7606665" y="6101596"/>
            <a:ext cx="6052185" cy="1243489"/>
          </a:xfrm>
          <a:prstGeom prst="rect">
            <a:avLst/>
          </a:prstGeom>
          <a:noFill/>
          <a:ln/>
        </p:spPr>
        <p:txBody>
          <a:bodyPr wrap="square" lIns="0" tIns="0" rIns="0" bIns="0" rtlCol="0" anchor="t"/>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Project successfully presented to mentors and stakeholders, accompanied by comprehensive technical documentation, deployment guides, and a compelling demonstration of NeuroFleetX's AI-driven urban mobility optimization capabilities.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06768"/>
            <a:ext cx="12858869" cy="620078"/>
          </a:xfrm>
          <a:prstGeom prst="rect">
            <a:avLst/>
          </a:prstGeom>
          <a:noFill/>
          <a:ln/>
        </p:spPr>
        <p:txBody>
          <a:bodyPr wrap="none" lIns="0" tIns="0" rIns="0" bIns="0" rtlCol="0" anchor="t"/>
          <a:lstStyle/>
          <a:p>
            <a:pPr marL="0" indent="0" algn="l">
              <a:lnSpc>
                <a:spcPts val="4850"/>
              </a:lnSpc>
              <a:buNone/>
            </a:pPr>
            <a:r>
              <a:rPr lang="en-US" sz="3900" dirty="0">
                <a:solidFill>
                  <a:srgbClr val="F2E782"/>
                </a:solidFill>
                <a:latin typeface="Prata" pitchFamily="34" charset="0"/>
                <a:ea typeface="Prata" pitchFamily="34" charset="-122"/>
                <a:cs typeface="Prata" pitchFamily="34" charset="-120"/>
              </a:rPr>
              <a:t>NeuroFleetX - AI-Driven Urban Mobility Optimization</a:t>
            </a:r>
            <a:endParaRPr lang="en-US" sz="3900" dirty="0"/>
          </a:p>
        </p:txBody>
      </p:sp>
      <p:sp>
        <p:nvSpPr>
          <p:cNvPr id="3" name="Text 1"/>
          <p:cNvSpPr/>
          <p:nvPr/>
        </p:nvSpPr>
        <p:spPr>
          <a:xfrm>
            <a:off x="793790" y="1823680"/>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NeuroFleetX is a groundbreaking project focused on applying AI to revolutionize urban mobility, optimizing traffic flow, reducing congestion, and improving overall transportation efficiency through intelligent data analysis and predictive modeling.</a:t>
            </a:r>
            <a:endParaRPr lang="en-US" sz="1550" dirty="0"/>
          </a:p>
        </p:txBody>
      </p:sp>
      <p:sp>
        <p:nvSpPr>
          <p:cNvPr id="4" name="Text 2"/>
          <p:cNvSpPr/>
          <p:nvPr/>
        </p:nvSpPr>
        <p:spPr>
          <a:xfrm>
            <a:off x="2228612" y="2682002"/>
            <a:ext cx="2804041" cy="310158"/>
          </a:xfrm>
          <a:prstGeom prst="rect">
            <a:avLst/>
          </a:prstGeom>
          <a:noFill/>
          <a:ln/>
        </p:spPr>
        <p:txBody>
          <a:bodyPr wrap="none" lIns="0" tIns="0" rIns="0" bIns="0" rtlCol="0" anchor="t"/>
          <a:lstStyle/>
          <a:p>
            <a:pPr marL="0" indent="0" algn="r">
              <a:lnSpc>
                <a:spcPts val="2400"/>
              </a:lnSpc>
              <a:buNone/>
            </a:pPr>
            <a:r>
              <a:rPr lang="en-US" sz="1950" dirty="0">
                <a:solidFill>
                  <a:srgbClr val="CFCBBF"/>
                </a:solidFill>
                <a:latin typeface="Prata" pitchFamily="34" charset="0"/>
                <a:ea typeface="Prata" pitchFamily="34" charset="-122"/>
                <a:cs typeface="Prata" pitchFamily="34" charset="-120"/>
              </a:rPr>
              <a:t>AI-Driven Optimization</a:t>
            </a:r>
            <a:endParaRPr lang="en-US" sz="1950" dirty="0"/>
          </a:p>
        </p:txBody>
      </p:sp>
      <p:sp>
        <p:nvSpPr>
          <p:cNvPr id="5" name="Text 3"/>
          <p:cNvSpPr/>
          <p:nvPr/>
        </p:nvSpPr>
        <p:spPr>
          <a:xfrm>
            <a:off x="793790" y="3111222"/>
            <a:ext cx="4238863" cy="952619"/>
          </a:xfrm>
          <a:prstGeom prst="rect">
            <a:avLst/>
          </a:prstGeom>
          <a:noFill/>
          <a:ln/>
        </p:spPr>
        <p:txBody>
          <a:bodyPr wrap="square" lIns="0" tIns="0" rIns="0" bIns="0" rtlCol="0" anchor="t"/>
          <a:lstStyle/>
          <a:p>
            <a:pPr marL="0" indent="0" algn="r">
              <a:lnSpc>
                <a:spcPts val="2500"/>
              </a:lnSpc>
              <a:buNone/>
            </a:pPr>
            <a:r>
              <a:rPr lang="en-US" sz="1550" dirty="0">
                <a:solidFill>
                  <a:srgbClr val="CFCBBF"/>
                </a:solidFill>
                <a:latin typeface="Raleway" pitchFamily="34" charset="0"/>
                <a:ea typeface="Raleway" pitchFamily="34" charset="-122"/>
                <a:cs typeface="Raleway" pitchFamily="34" charset="-120"/>
              </a:rPr>
              <a:t>Leveraging artificial intelligence to intelligently analyze data and predict optimal traffic patterns.</a:t>
            </a:r>
            <a:endParaRPr lang="en-US" sz="1550" dirty="0"/>
          </a:p>
        </p:txBody>
      </p:sp>
      <p:pic>
        <p:nvPicPr>
          <p:cNvPr id="6" name="Image 0" descr="preencoded.png"/>
          <p:cNvPicPr>
            <a:picLocks noChangeAspect="1"/>
          </p:cNvPicPr>
          <p:nvPr/>
        </p:nvPicPr>
        <p:blipFill>
          <a:blip r:embed="rId3"/>
          <a:stretch>
            <a:fillRect/>
          </a:stretch>
        </p:blipFill>
        <p:spPr>
          <a:xfrm>
            <a:off x="5032653" y="2769870"/>
            <a:ext cx="4564975" cy="4564975"/>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7788" y="3894713"/>
            <a:ext cx="279083" cy="279083"/>
          </a:xfrm>
          <a:prstGeom prst="rect">
            <a:avLst/>
          </a:prstGeom>
        </p:spPr>
      </p:pic>
      <p:sp>
        <p:nvSpPr>
          <p:cNvPr id="8" name="Text 4"/>
          <p:cNvSpPr/>
          <p:nvPr/>
        </p:nvSpPr>
        <p:spPr>
          <a:xfrm>
            <a:off x="9597628" y="2682002"/>
            <a:ext cx="3063716"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Traffic Flow Management</a:t>
            </a:r>
            <a:endParaRPr lang="en-US" sz="1950" dirty="0"/>
          </a:p>
        </p:txBody>
      </p:sp>
      <p:sp>
        <p:nvSpPr>
          <p:cNvPr id="9" name="Text 5"/>
          <p:cNvSpPr/>
          <p:nvPr/>
        </p:nvSpPr>
        <p:spPr>
          <a:xfrm>
            <a:off x="9597628" y="3111222"/>
            <a:ext cx="4238982"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Optimizing traffic movement to reduce congestion and enhance the smoothness of urban transportation.</a:t>
            </a:r>
            <a:endParaRPr lang="en-US" sz="1550" dirty="0"/>
          </a:p>
        </p:txBody>
      </p:sp>
      <p:pic>
        <p:nvPicPr>
          <p:cNvPr id="10" name="Image 2" descr="preencoded.png"/>
          <p:cNvPicPr>
            <a:picLocks noChangeAspect="1"/>
          </p:cNvPicPr>
          <p:nvPr/>
        </p:nvPicPr>
        <p:blipFill>
          <a:blip r:embed="rId6"/>
          <a:stretch>
            <a:fillRect/>
          </a:stretch>
        </p:blipFill>
        <p:spPr>
          <a:xfrm>
            <a:off x="5032653" y="2769870"/>
            <a:ext cx="4564975" cy="4564975"/>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63173" y="3894713"/>
            <a:ext cx="279083" cy="279083"/>
          </a:xfrm>
          <a:prstGeom prst="rect">
            <a:avLst/>
          </a:prstGeom>
        </p:spPr>
      </p:pic>
      <p:sp>
        <p:nvSpPr>
          <p:cNvPr id="12" name="Text 6"/>
          <p:cNvSpPr/>
          <p:nvPr/>
        </p:nvSpPr>
        <p:spPr>
          <a:xfrm>
            <a:off x="9994463" y="4361498"/>
            <a:ext cx="2993231"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React Frontend Interface</a:t>
            </a:r>
            <a:endParaRPr lang="en-US" sz="1950" dirty="0"/>
          </a:p>
        </p:txBody>
      </p:sp>
      <p:sp>
        <p:nvSpPr>
          <p:cNvPr id="13" name="Text 7"/>
          <p:cNvSpPr/>
          <p:nvPr/>
        </p:nvSpPr>
        <p:spPr>
          <a:xfrm>
            <a:off x="9994463" y="4790718"/>
            <a:ext cx="3842147"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Developed dynamic and intuitive user interfaces using the React framework for seamless interaction.</a:t>
            </a:r>
            <a:endParaRPr lang="en-US" sz="1550" dirty="0"/>
          </a:p>
        </p:txBody>
      </p:sp>
      <p:pic>
        <p:nvPicPr>
          <p:cNvPr id="14" name="Image 4" descr="preencoded.png"/>
          <p:cNvPicPr>
            <a:picLocks noChangeAspect="1"/>
          </p:cNvPicPr>
          <p:nvPr/>
        </p:nvPicPr>
        <p:blipFill>
          <a:blip r:embed="rId9"/>
          <a:stretch>
            <a:fillRect/>
          </a:stretch>
        </p:blipFill>
        <p:spPr>
          <a:xfrm>
            <a:off x="5032653" y="2769870"/>
            <a:ext cx="4564975" cy="4564975"/>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50984" y="4912697"/>
            <a:ext cx="279083" cy="279083"/>
          </a:xfrm>
          <a:prstGeom prst="rect">
            <a:avLst/>
          </a:prstGeom>
        </p:spPr>
      </p:pic>
      <p:sp>
        <p:nvSpPr>
          <p:cNvPr id="16" name="Text 8"/>
          <p:cNvSpPr/>
          <p:nvPr/>
        </p:nvSpPr>
        <p:spPr>
          <a:xfrm>
            <a:off x="9597628" y="6040993"/>
            <a:ext cx="2982635"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Spring Boot &amp; MongoDB</a:t>
            </a:r>
            <a:endParaRPr lang="en-US" sz="1950" dirty="0"/>
          </a:p>
        </p:txBody>
      </p:sp>
      <p:sp>
        <p:nvSpPr>
          <p:cNvPr id="17" name="Text 9"/>
          <p:cNvSpPr/>
          <p:nvPr/>
        </p:nvSpPr>
        <p:spPr>
          <a:xfrm>
            <a:off x="9597628" y="6470213"/>
            <a:ext cx="4238982"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Powered by Spring Boot backend APIs and a flexible MongoDB NoSQL database for robust data handling.</a:t>
            </a:r>
            <a:endParaRPr lang="en-US" sz="1550" dirty="0"/>
          </a:p>
        </p:txBody>
      </p:sp>
      <p:pic>
        <p:nvPicPr>
          <p:cNvPr id="18" name="Image 6" descr="preencoded.png"/>
          <p:cNvPicPr>
            <a:picLocks noChangeAspect="1"/>
          </p:cNvPicPr>
          <p:nvPr/>
        </p:nvPicPr>
        <p:blipFill>
          <a:blip r:embed="rId12"/>
          <a:stretch>
            <a:fillRect/>
          </a:stretch>
        </p:blipFill>
        <p:spPr>
          <a:xfrm>
            <a:off x="5032653" y="2769870"/>
            <a:ext cx="4564975" cy="4564975"/>
          </a:xfrm>
          <a:prstGeom prst="rect">
            <a:avLst/>
          </a:prstGeom>
        </p:spPr>
      </p:pic>
      <p:pic>
        <p:nvPicPr>
          <p:cNvPr id="19"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63173" y="5930682"/>
            <a:ext cx="279083" cy="279083"/>
          </a:xfrm>
          <a:prstGeom prst="rect">
            <a:avLst/>
          </a:prstGeom>
        </p:spPr>
      </p:pic>
      <p:sp>
        <p:nvSpPr>
          <p:cNvPr id="20" name="Text 10"/>
          <p:cNvSpPr/>
          <p:nvPr/>
        </p:nvSpPr>
        <p:spPr>
          <a:xfrm>
            <a:off x="2551748" y="6040993"/>
            <a:ext cx="2480905" cy="310158"/>
          </a:xfrm>
          <a:prstGeom prst="rect">
            <a:avLst/>
          </a:prstGeom>
          <a:noFill/>
          <a:ln/>
        </p:spPr>
        <p:txBody>
          <a:bodyPr wrap="none" lIns="0" tIns="0" rIns="0" bIns="0" rtlCol="0" anchor="t"/>
          <a:lstStyle/>
          <a:p>
            <a:pPr marL="0" indent="0" algn="r">
              <a:lnSpc>
                <a:spcPts val="2400"/>
              </a:lnSpc>
              <a:buNone/>
            </a:pPr>
            <a:r>
              <a:rPr lang="en-US" sz="1950" dirty="0">
                <a:solidFill>
                  <a:srgbClr val="CFCBBF"/>
                </a:solidFill>
                <a:latin typeface="Prata" pitchFamily="34" charset="0"/>
                <a:ea typeface="Prata" pitchFamily="34" charset="-122"/>
                <a:cs typeface="Prata" pitchFamily="34" charset="-120"/>
              </a:rPr>
              <a:t>Agile Development</a:t>
            </a:r>
            <a:endParaRPr lang="en-US" sz="1950" dirty="0"/>
          </a:p>
        </p:txBody>
      </p:sp>
      <p:sp>
        <p:nvSpPr>
          <p:cNvPr id="21" name="Text 11"/>
          <p:cNvSpPr/>
          <p:nvPr/>
        </p:nvSpPr>
        <p:spPr>
          <a:xfrm>
            <a:off x="793790" y="6470213"/>
            <a:ext cx="4238863" cy="952619"/>
          </a:xfrm>
          <a:prstGeom prst="rect">
            <a:avLst/>
          </a:prstGeom>
          <a:noFill/>
          <a:ln/>
        </p:spPr>
        <p:txBody>
          <a:bodyPr wrap="square" lIns="0" tIns="0" rIns="0" bIns="0" rtlCol="0" anchor="t"/>
          <a:lstStyle/>
          <a:p>
            <a:pPr marL="0" indent="0" algn="r">
              <a:lnSpc>
                <a:spcPts val="2500"/>
              </a:lnSpc>
              <a:buNone/>
            </a:pPr>
            <a:r>
              <a:rPr lang="en-US" sz="1550" dirty="0">
                <a:solidFill>
                  <a:srgbClr val="CFCBBF"/>
                </a:solidFill>
                <a:latin typeface="Raleway" pitchFamily="34" charset="0"/>
                <a:ea typeface="Raleway" pitchFamily="34" charset="-122"/>
                <a:cs typeface="Raleway" pitchFamily="34" charset="-120"/>
              </a:rPr>
              <a:t>Structured around an Agile framework with two sprints, ensuring iterative development and continuous feedback.</a:t>
            </a:r>
            <a:endParaRPr lang="en-US" sz="1550" dirty="0"/>
          </a:p>
        </p:txBody>
      </p:sp>
      <p:pic>
        <p:nvPicPr>
          <p:cNvPr id="22" name="Image 8" descr="preencoded.png"/>
          <p:cNvPicPr>
            <a:picLocks noChangeAspect="1"/>
          </p:cNvPicPr>
          <p:nvPr/>
        </p:nvPicPr>
        <p:blipFill>
          <a:blip r:embed="rId15"/>
          <a:stretch>
            <a:fillRect/>
          </a:stretch>
        </p:blipFill>
        <p:spPr>
          <a:xfrm>
            <a:off x="5032653" y="2769870"/>
            <a:ext cx="4564975" cy="4564975"/>
          </a:xfrm>
          <a:prstGeom prst="rect">
            <a:avLst/>
          </a:prstGeom>
        </p:spPr>
      </p:pic>
      <p:pic>
        <p:nvPicPr>
          <p:cNvPr id="23" name="Image 9"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587788" y="5930682"/>
            <a:ext cx="279083" cy="279083"/>
          </a:xfrm>
          <a:prstGeom prst="rect">
            <a:avLst/>
          </a:prstGeom>
        </p:spPr>
      </p:pic>
      <p:sp>
        <p:nvSpPr>
          <p:cNvPr id="24" name="Text 12"/>
          <p:cNvSpPr/>
          <p:nvPr/>
        </p:nvSpPr>
        <p:spPr>
          <a:xfrm>
            <a:off x="1537692" y="4361498"/>
            <a:ext cx="3098125" cy="310158"/>
          </a:xfrm>
          <a:prstGeom prst="rect">
            <a:avLst/>
          </a:prstGeom>
          <a:noFill/>
          <a:ln/>
        </p:spPr>
        <p:txBody>
          <a:bodyPr wrap="none" lIns="0" tIns="0" rIns="0" bIns="0" rtlCol="0" anchor="t"/>
          <a:lstStyle/>
          <a:p>
            <a:pPr marL="0" indent="0" algn="r">
              <a:lnSpc>
                <a:spcPts val="2400"/>
              </a:lnSpc>
              <a:buNone/>
            </a:pPr>
            <a:r>
              <a:rPr lang="en-US" sz="1950" dirty="0">
                <a:solidFill>
                  <a:srgbClr val="CFCBBF"/>
                </a:solidFill>
                <a:latin typeface="Prata" pitchFamily="34" charset="0"/>
                <a:ea typeface="Prata" pitchFamily="34" charset="-122"/>
                <a:cs typeface="Prata" pitchFamily="34" charset="-120"/>
              </a:rPr>
              <a:t>Enhanced Urban Mobility</a:t>
            </a:r>
            <a:endParaRPr lang="en-US" sz="1950" dirty="0"/>
          </a:p>
        </p:txBody>
      </p:sp>
      <p:sp>
        <p:nvSpPr>
          <p:cNvPr id="25" name="Text 13"/>
          <p:cNvSpPr/>
          <p:nvPr/>
        </p:nvSpPr>
        <p:spPr>
          <a:xfrm>
            <a:off x="793790" y="4790718"/>
            <a:ext cx="3842028" cy="952619"/>
          </a:xfrm>
          <a:prstGeom prst="rect">
            <a:avLst/>
          </a:prstGeom>
          <a:noFill/>
          <a:ln/>
        </p:spPr>
        <p:txBody>
          <a:bodyPr wrap="square" lIns="0" tIns="0" rIns="0" bIns="0" rtlCol="0" anchor="t"/>
          <a:lstStyle/>
          <a:p>
            <a:pPr marL="0" indent="0" algn="r">
              <a:lnSpc>
                <a:spcPts val="2500"/>
              </a:lnSpc>
              <a:buNone/>
            </a:pPr>
            <a:r>
              <a:rPr lang="en-US" sz="1550" dirty="0">
                <a:solidFill>
                  <a:srgbClr val="CFCBBF"/>
                </a:solidFill>
                <a:latin typeface="Raleway" pitchFamily="34" charset="0"/>
                <a:ea typeface="Raleway" pitchFamily="34" charset="-122"/>
                <a:cs typeface="Raleway" pitchFamily="34" charset="-120"/>
              </a:rPr>
              <a:t>Aiming to create a more efficient, less congested, and sustainable urban transportation system.</a:t>
            </a:r>
            <a:endParaRPr lang="en-US" sz="1550" dirty="0"/>
          </a:p>
        </p:txBody>
      </p:sp>
      <p:pic>
        <p:nvPicPr>
          <p:cNvPr id="26" name="Image 10" descr="preencoded.png"/>
          <p:cNvPicPr>
            <a:picLocks noChangeAspect="1"/>
          </p:cNvPicPr>
          <p:nvPr/>
        </p:nvPicPr>
        <p:blipFill>
          <a:blip r:embed="rId18"/>
          <a:stretch>
            <a:fillRect/>
          </a:stretch>
        </p:blipFill>
        <p:spPr>
          <a:xfrm>
            <a:off x="5032653" y="2769870"/>
            <a:ext cx="4564975" cy="4564975"/>
          </a:xfrm>
          <a:prstGeom prst="rect">
            <a:avLst/>
          </a:prstGeom>
        </p:spPr>
      </p:pic>
      <p:pic>
        <p:nvPicPr>
          <p:cNvPr id="27" name="Image 11"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999976" y="4912697"/>
            <a:ext cx="279083" cy="27908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03753" y="346353"/>
            <a:ext cx="5920502" cy="393621"/>
          </a:xfrm>
          <a:prstGeom prst="rect">
            <a:avLst/>
          </a:prstGeom>
          <a:noFill/>
          <a:ln/>
        </p:spPr>
        <p:txBody>
          <a:bodyPr wrap="none" lIns="0" tIns="0" rIns="0" bIns="0" rtlCol="0" anchor="t"/>
          <a:lstStyle/>
          <a:p>
            <a:pPr marL="0" indent="0" algn="l">
              <a:lnSpc>
                <a:spcPts val="3050"/>
              </a:lnSpc>
              <a:buNone/>
            </a:pPr>
            <a:r>
              <a:rPr lang="en-US" sz="2450" dirty="0">
                <a:solidFill>
                  <a:srgbClr val="F2E782"/>
                </a:solidFill>
                <a:latin typeface="Prata" pitchFamily="34" charset="0"/>
                <a:ea typeface="Prata" pitchFamily="34" charset="-122"/>
                <a:cs typeface="Prata" pitchFamily="34" charset="-120"/>
              </a:rPr>
              <a:t>Project Output &amp; Results - Screenshot 1</a:t>
            </a:r>
            <a:endParaRPr lang="en-US" sz="2450" dirty="0"/>
          </a:p>
        </p:txBody>
      </p:sp>
      <p:sp>
        <p:nvSpPr>
          <p:cNvPr id="3" name="Text 1"/>
          <p:cNvSpPr/>
          <p:nvPr/>
        </p:nvSpPr>
        <p:spPr>
          <a:xfrm>
            <a:off x="503753" y="991791"/>
            <a:ext cx="13622893" cy="201454"/>
          </a:xfrm>
          <a:prstGeom prst="rect">
            <a:avLst/>
          </a:prstGeom>
          <a:noFill/>
          <a:ln/>
        </p:spPr>
        <p:txBody>
          <a:bodyPr wrap="none" lIns="0" tIns="0" rIns="0" bIns="0" rtlCol="0" anchor="t"/>
          <a:lstStyle/>
          <a:p>
            <a:pPr marL="0" indent="0" algn="l">
              <a:lnSpc>
                <a:spcPts val="1550"/>
              </a:lnSpc>
              <a:buNone/>
            </a:pPr>
            <a:endParaRPr lang="en-US" sz="950" dirty="0"/>
          </a:p>
        </p:txBody>
      </p:sp>
      <p:pic>
        <p:nvPicPr>
          <p:cNvPr id="4" name="Image 0"/>
          <p:cNvPicPr>
            <a:picLocks noChangeAspect="1"/>
          </p:cNvPicPr>
          <p:nvPr/>
        </p:nvPicPr>
        <p:blipFill>
          <a:blip r:embed="rId3"/>
          <a:srcRect/>
          <a:stretch/>
        </p:blipFill>
        <p:spPr>
          <a:xfrm>
            <a:off x="1550993" y="1366364"/>
            <a:ext cx="11528413" cy="549687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1557</Words>
  <Application>Microsoft Office PowerPoint</Application>
  <PresentationFormat>Custom</PresentationFormat>
  <Paragraphs>105</Paragraphs>
  <Slides>13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Prata</vt:lpstr>
      <vt:lpstr>Arial</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eshwar</dc:creator>
  <cp:lastModifiedBy>BHUVANESHWAR N</cp:lastModifiedBy>
  <cp:revision>2</cp:revision>
  <dcterms:created xsi:type="dcterms:W3CDTF">2025-12-02T11:56:14Z</dcterms:created>
  <dcterms:modified xsi:type="dcterms:W3CDTF">2025-12-02T12:21:19Z</dcterms:modified>
</cp:coreProperties>
</file>